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8.jpg" ContentType="image/jp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85" r:id="rId6"/>
    <p:sldId id="268" r:id="rId7"/>
    <p:sldId id="275" r:id="rId8"/>
    <p:sldId id="277" r:id="rId9"/>
    <p:sldId id="266" r:id="rId10"/>
    <p:sldId id="257" r:id="rId11"/>
    <p:sldId id="276" r:id="rId12"/>
    <p:sldId id="278" r:id="rId13"/>
    <p:sldId id="281" r:id="rId14"/>
    <p:sldId id="279" r:id="rId15"/>
    <p:sldId id="283" r:id="rId16"/>
    <p:sldId id="284" r:id="rId17"/>
    <p:sldId id="262" r:id="rId18"/>
    <p:sldId id="274" r:id="rId19"/>
    <p:sldId id="286" r:id="rId20"/>
    <p:sldId id="270" r:id="rId21"/>
    <p:sldId id="271" r:id="rId22"/>
    <p:sldId id="280" r:id="rId23"/>
    <p:sldId id="267" r:id="rId24"/>
  </p:sldIdLst>
  <p:sldSz cx="18288000" cy="10287000"/>
  <p:notesSz cx="10287000" cy="1828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3292F-1C7B-2607-C8B2-0134F775C3CC}" name="Reich, McLean@Waterboards" initials="RM" userId="S::McLean.Reich@Waterboards.ca.gov::54e9e6ba-eaad-41b6-bf8c-03b1b8461252" providerId="AD"/>
  <p188:author id="{3C87D13C-25F8-D062-3DBE-D1C671F8DD52}" name="Johnny Wales" initials="JW" userId="S::johnny.wales@redhorsecorp.com::5aa570e5-a6a1-4344-a494-ff627c2240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02" autoAdjust="0"/>
  </p:normalViewPr>
  <p:slideViewPr>
    <p:cSldViewPr snapToGrid="0">
      <p:cViewPr varScale="1">
        <p:scale>
          <a:sx n="42" d="100"/>
          <a:sy n="42" d="100"/>
        </p:scale>
        <p:origin x="468" y="4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F8E18-59E1-46C6-995B-6668272575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16AA0D-E68F-436F-A781-CED7EF49A3B8}">
      <dgm:prSet custT="1"/>
      <dgm:spPr/>
      <dgm:t>
        <a:bodyPr/>
        <a:lstStyle/>
        <a:p>
          <a:r>
            <a:rPr lang="en-US" sz="2800" b="1" dirty="0"/>
            <a:t>Primary and secondary containment</a:t>
          </a:r>
        </a:p>
      </dgm:t>
    </dgm:pt>
    <dgm:pt modelId="{2D728787-953C-4C10-810D-17F18A478745}" type="parTrans" cxnId="{8DC5E997-1360-4F52-84BE-391C0F7A76B7}">
      <dgm:prSet/>
      <dgm:spPr/>
      <dgm:t>
        <a:bodyPr/>
        <a:lstStyle/>
        <a:p>
          <a:endParaRPr lang="en-US"/>
        </a:p>
      </dgm:t>
    </dgm:pt>
    <dgm:pt modelId="{BF76E25D-623F-409A-ABBF-D25134F782CD}" type="sibTrans" cxnId="{8DC5E997-1360-4F52-84BE-391C0F7A76B7}">
      <dgm:prSet/>
      <dgm:spPr/>
      <dgm:t>
        <a:bodyPr/>
        <a:lstStyle/>
        <a:p>
          <a:endParaRPr lang="en-US"/>
        </a:p>
      </dgm:t>
    </dgm:pt>
    <dgm:pt modelId="{DCF587EA-C414-4A36-AA17-7591E523E9FC}">
      <dgm:prSet custT="1"/>
      <dgm:spPr/>
      <dgm:t>
        <a:bodyPr/>
        <a:lstStyle/>
        <a:p>
          <a:r>
            <a:rPr lang="en-US" sz="2800" b="1" dirty="0"/>
            <a:t>Product-tight and compatible with the stored product </a:t>
          </a:r>
        </a:p>
      </dgm:t>
    </dgm:pt>
    <dgm:pt modelId="{2FEEE7B3-AD81-4377-9EC8-B9E628B64F58}" type="parTrans" cxnId="{3F89CFC5-7AF4-4E04-BA9E-707D67E47829}">
      <dgm:prSet/>
      <dgm:spPr/>
      <dgm:t>
        <a:bodyPr/>
        <a:lstStyle/>
        <a:p>
          <a:endParaRPr lang="en-US"/>
        </a:p>
      </dgm:t>
    </dgm:pt>
    <dgm:pt modelId="{CD9EA003-9061-48AA-8D97-9664BC13ACB2}" type="sibTrans" cxnId="{3F89CFC5-7AF4-4E04-BA9E-707D67E47829}">
      <dgm:prSet/>
      <dgm:spPr/>
      <dgm:t>
        <a:bodyPr/>
        <a:lstStyle/>
        <a:p>
          <a:endParaRPr lang="en-US"/>
        </a:p>
      </dgm:t>
    </dgm:pt>
    <dgm:pt modelId="{2149593E-466D-45C3-9E65-E21C9419CC92}">
      <dgm:prSet custT="1"/>
      <dgm:spPr/>
      <dgm:t>
        <a:bodyPr/>
        <a:lstStyle/>
        <a:p>
          <a:r>
            <a:rPr lang="en-US" sz="2800" b="1" dirty="0"/>
            <a:t>Non-reactive secondary containment </a:t>
          </a:r>
        </a:p>
      </dgm:t>
    </dgm:pt>
    <dgm:pt modelId="{23F4373C-09F0-4A94-85FC-2F0E44C1DAA4}" type="parTrans" cxnId="{48CAA245-728B-4AF7-8FED-F7C35984C254}">
      <dgm:prSet/>
      <dgm:spPr/>
      <dgm:t>
        <a:bodyPr/>
        <a:lstStyle/>
        <a:p>
          <a:endParaRPr lang="en-US"/>
        </a:p>
      </dgm:t>
    </dgm:pt>
    <dgm:pt modelId="{5392B4E2-3932-4229-8661-617C8382BF87}" type="sibTrans" cxnId="{48CAA245-728B-4AF7-8FED-F7C35984C254}">
      <dgm:prSet/>
      <dgm:spPr/>
      <dgm:t>
        <a:bodyPr/>
        <a:lstStyle/>
        <a:p>
          <a:endParaRPr lang="en-US"/>
        </a:p>
      </dgm:t>
    </dgm:pt>
    <dgm:pt modelId="{864385C0-D945-4D69-9247-ACB5AA1A7B1A}">
      <dgm:prSet custT="1"/>
      <dgm:spPr/>
      <dgm:t>
        <a:bodyPr/>
        <a:lstStyle/>
        <a:p>
          <a:r>
            <a:rPr lang="en-US" sz="2800" b="1" dirty="0"/>
            <a:t>Able to store it for maximum emergency time</a:t>
          </a:r>
        </a:p>
      </dgm:t>
    </dgm:pt>
    <dgm:pt modelId="{2874B430-CEC2-4454-9522-7D5D1C224B3D}" type="parTrans" cxnId="{50CCDE58-8C3D-4AF6-9036-2DF6516A18D0}">
      <dgm:prSet/>
      <dgm:spPr/>
      <dgm:t>
        <a:bodyPr/>
        <a:lstStyle/>
        <a:p>
          <a:endParaRPr lang="en-US"/>
        </a:p>
      </dgm:t>
    </dgm:pt>
    <dgm:pt modelId="{05BCB4EF-3D12-42B7-9FB3-37E31FC0191C}" type="sibTrans" cxnId="{50CCDE58-8C3D-4AF6-9036-2DF6516A18D0}">
      <dgm:prSet/>
      <dgm:spPr/>
      <dgm:t>
        <a:bodyPr/>
        <a:lstStyle/>
        <a:p>
          <a:endParaRPr lang="en-US"/>
        </a:p>
      </dgm:t>
    </dgm:pt>
    <dgm:pt modelId="{2C829710-080C-4842-BB9E-7659C28A6EA3}">
      <dgm:prSet custT="1"/>
      <dgm:spPr/>
      <dgm:t>
        <a:bodyPr/>
        <a:lstStyle/>
        <a:p>
          <a:r>
            <a:rPr lang="en-US" sz="2800" b="1" dirty="0">
              <a:solidFill>
                <a:schemeClr val="bg1"/>
              </a:solidFill>
            </a:rPr>
            <a:t>Single tank: secondary containment shall be large enough to contain 100% of the tank’s volume</a:t>
          </a:r>
          <a:endParaRPr lang="en-US" sz="2800" b="1" strike="sngStrike" dirty="0">
            <a:solidFill>
              <a:schemeClr val="bg1"/>
            </a:solidFill>
          </a:endParaRPr>
        </a:p>
      </dgm:t>
    </dgm:pt>
    <dgm:pt modelId="{35A6F3B3-A0EA-4862-8F57-7208D69AF3BD}" type="parTrans" cxnId="{DAF15E26-C63D-4778-A5C9-83F4BCB72BB0}">
      <dgm:prSet/>
      <dgm:spPr/>
      <dgm:t>
        <a:bodyPr/>
        <a:lstStyle/>
        <a:p>
          <a:endParaRPr lang="en-US"/>
        </a:p>
      </dgm:t>
    </dgm:pt>
    <dgm:pt modelId="{C959E1EC-14DF-4106-81E7-3CDB1CA484C4}" type="sibTrans" cxnId="{DAF15E26-C63D-4778-A5C9-83F4BCB72BB0}">
      <dgm:prSet/>
      <dgm:spPr/>
      <dgm:t>
        <a:bodyPr/>
        <a:lstStyle/>
        <a:p>
          <a:endParaRPr lang="en-US"/>
        </a:p>
      </dgm:t>
    </dgm:pt>
    <dgm:pt modelId="{90E65FC0-0154-43D9-8803-913B7FD3632B}">
      <dgm:prSet custT="1"/>
      <dgm:spPr/>
      <dgm:t>
        <a:bodyPr/>
        <a:lstStyle/>
        <a:p>
          <a:r>
            <a:rPr lang="en-US" sz="2800" b="1" dirty="0"/>
            <a:t>Multiple tanks: secondary containment contains the greater of 150% of the largest tank or 10% aggregate of all tanks</a:t>
          </a:r>
        </a:p>
      </dgm:t>
    </dgm:pt>
    <dgm:pt modelId="{5CB6EAC2-853D-4EBF-830C-495E9EE472AC}" type="parTrans" cxnId="{AC46C6D3-39E8-41EA-B5E3-740E3525EF6F}">
      <dgm:prSet/>
      <dgm:spPr/>
      <dgm:t>
        <a:bodyPr/>
        <a:lstStyle/>
        <a:p>
          <a:endParaRPr lang="en-US"/>
        </a:p>
      </dgm:t>
    </dgm:pt>
    <dgm:pt modelId="{F8831139-781E-4B41-B8D2-190E1E3D37E4}" type="sibTrans" cxnId="{AC46C6D3-39E8-41EA-B5E3-740E3525EF6F}">
      <dgm:prSet/>
      <dgm:spPr/>
      <dgm:t>
        <a:bodyPr/>
        <a:lstStyle/>
        <a:p>
          <a:endParaRPr lang="en-US"/>
        </a:p>
      </dgm:t>
    </dgm:pt>
    <dgm:pt modelId="{5ECC6B8E-E675-4872-8AA6-1F1A06FA76DC}">
      <dgm:prSet custT="1"/>
      <dgm:spPr/>
      <dgm:t>
        <a:bodyPr/>
        <a:lstStyle/>
        <a:p>
          <a:r>
            <a:rPr lang="en-US" sz="2800" b="1" dirty="0"/>
            <a:t>The secondary containment contains maximum volume of a 24-hour rainfall as determined by a 25-year storm history</a:t>
          </a:r>
        </a:p>
      </dgm:t>
    </dgm:pt>
    <dgm:pt modelId="{10ED2111-8B6B-4799-A60A-14B17031AE9D}" type="parTrans" cxnId="{0FD79DE0-588D-4288-A19F-E5C55BDEA30E}">
      <dgm:prSet/>
      <dgm:spPr/>
      <dgm:t>
        <a:bodyPr/>
        <a:lstStyle/>
        <a:p>
          <a:endParaRPr lang="en-US"/>
        </a:p>
      </dgm:t>
    </dgm:pt>
    <dgm:pt modelId="{52316BC5-2934-45C5-85BF-FAF2E0D88B8C}" type="sibTrans" cxnId="{0FD79DE0-588D-4288-A19F-E5C55BDEA30E}">
      <dgm:prSet/>
      <dgm:spPr/>
      <dgm:t>
        <a:bodyPr/>
        <a:lstStyle/>
        <a:p>
          <a:endParaRPr lang="en-US"/>
        </a:p>
      </dgm:t>
    </dgm:pt>
    <dgm:pt modelId="{8A516A78-B30B-4159-B802-0295FB3F8067}" type="pres">
      <dgm:prSet presAssocID="{807F8E18-59E1-46C6-995B-6668272575FE}" presName="linear" presStyleCnt="0">
        <dgm:presLayoutVars>
          <dgm:animLvl val="lvl"/>
          <dgm:resizeHandles val="exact"/>
        </dgm:presLayoutVars>
      </dgm:prSet>
      <dgm:spPr/>
    </dgm:pt>
    <dgm:pt modelId="{4AE97412-1842-4EAF-9421-4E99CD92FC66}" type="pres">
      <dgm:prSet presAssocID="{C616AA0D-E68F-436F-A781-CED7EF49A3B8}" presName="parentText" presStyleLbl="node1" presStyleIdx="0" presStyleCnt="7" custLinFactY="-248" custLinFactNeighborY="-100000">
        <dgm:presLayoutVars>
          <dgm:chMax val="0"/>
          <dgm:bulletEnabled val="1"/>
        </dgm:presLayoutVars>
      </dgm:prSet>
      <dgm:spPr/>
    </dgm:pt>
    <dgm:pt modelId="{BD719A26-C3FE-4578-B0BB-16CD658386DC}" type="pres">
      <dgm:prSet presAssocID="{BF76E25D-623F-409A-ABBF-D25134F782CD}" presName="spacer" presStyleCnt="0"/>
      <dgm:spPr/>
    </dgm:pt>
    <dgm:pt modelId="{1866963F-988A-43EC-9951-57A35B611F51}" type="pres">
      <dgm:prSet presAssocID="{DCF587EA-C414-4A36-AA17-7591E523E9FC}" presName="parentText" presStyleLbl="node1" presStyleIdx="1" presStyleCnt="7">
        <dgm:presLayoutVars>
          <dgm:chMax val="0"/>
          <dgm:bulletEnabled val="1"/>
        </dgm:presLayoutVars>
      </dgm:prSet>
      <dgm:spPr/>
    </dgm:pt>
    <dgm:pt modelId="{3A028839-DF88-449B-9374-464A235EBC09}" type="pres">
      <dgm:prSet presAssocID="{CD9EA003-9061-48AA-8D97-9664BC13ACB2}" presName="spacer" presStyleCnt="0"/>
      <dgm:spPr/>
    </dgm:pt>
    <dgm:pt modelId="{4840EC77-4995-4B9B-B722-DA3BEB910A26}" type="pres">
      <dgm:prSet presAssocID="{2149593E-466D-45C3-9E65-E21C9419CC92}" presName="parentText" presStyleLbl="node1" presStyleIdx="2" presStyleCnt="7">
        <dgm:presLayoutVars>
          <dgm:chMax val="0"/>
          <dgm:bulletEnabled val="1"/>
        </dgm:presLayoutVars>
      </dgm:prSet>
      <dgm:spPr/>
    </dgm:pt>
    <dgm:pt modelId="{11F5F9D7-F72F-4289-B6E2-5A11492CA51C}" type="pres">
      <dgm:prSet presAssocID="{5392B4E2-3932-4229-8661-617C8382BF87}" presName="spacer" presStyleCnt="0"/>
      <dgm:spPr/>
    </dgm:pt>
    <dgm:pt modelId="{EB58ADA5-21CE-47A8-BCA6-083A9D3A9096}" type="pres">
      <dgm:prSet presAssocID="{864385C0-D945-4D69-9247-ACB5AA1A7B1A}" presName="parentText" presStyleLbl="node1" presStyleIdx="3" presStyleCnt="7">
        <dgm:presLayoutVars>
          <dgm:chMax val="0"/>
          <dgm:bulletEnabled val="1"/>
        </dgm:presLayoutVars>
      </dgm:prSet>
      <dgm:spPr/>
    </dgm:pt>
    <dgm:pt modelId="{944B49E0-FEE9-4E51-9214-C8A2A96BCAE4}" type="pres">
      <dgm:prSet presAssocID="{05BCB4EF-3D12-42B7-9FB3-37E31FC0191C}" presName="spacer" presStyleCnt="0"/>
      <dgm:spPr/>
    </dgm:pt>
    <dgm:pt modelId="{48ECAEC6-ADB9-474D-A10B-3CC9B12D516F}" type="pres">
      <dgm:prSet presAssocID="{2C829710-080C-4842-BB9E-7659C28A6EA3}" presName="parentText" presStyleLbl="node1" presStyleIdx="4" presStyleCnt="7" custLinFactNeighborX="-6679" custLinFactNeighborY="-96778">
        <dgm:presLayoutVars>
          <dgm:chMax val="0"/>
          <dgm:bulletEnabled val="1"/>
        </dgm:presLayoutVars>
      </dgm:prSet>
      <dgm:spPr/>
    </dgm:pt>
    <dgm:pt modelId="{2EC2A979-7427-4DEF-A60C-EF6DF0348CC4}" type="pres">
      <dgm:prSet presAssocID="{C959E1EC-14DF-4106-81E7-3CDB1CA484C4}" presName="spacer" presStyleCnt="0"/>
      <dgm:spPr/>
    </dgm:pt>
    <dgm:pt modelId="{CC40AED6-9F13-412F-A263-5B93A4A07824}" type="pres">
      <dgm:prSet presAssocID="{90E65FC0-0154-43D9-8803-913B7FD3632B}" presName="parentText" presStyleLbl="node1" presStyleIdx="5" presStyleCnt="7">
        <dgm:presLayoutVars>
          <dgm:chMax val="0"/>
          <dgm:bulletEnabled val="1"/>
        </dgm:presLayoutVars>
      </dgm:prSet>
      <dgm:spPr/>
    </dgm:pt>
    <dgm:pt modelId="{BBCF922C-5536-4239-AB82-20ED4CE08FC1}" type="pres">
      <dgm:prSet presAssocID="{F8831139-781E-4B41-B8D2-190E1E3D37E4}" presName="spacer" presStyleCnt="0"/>
      <dgm:spPr/>
    </dgm:pt>
    <dgm:pt modelId="{9DB129AE-9B81-4EB8-96A3-2E75BE31F089}" type="pres">
      <dgm:prSet presAssocID="{5ECC6B8E-E675-4872-8AA6-1F1A06FA76DC}" presName="parentText" presStyleLbl="node1" presStyleIdx="6" presStyleCnt="7" custLinFactY="44887" custLinFactNeighborY="100000">
        <dgm:presLayoutVars>
          <dgm:chMax val="0"/>
          <dgm:bulletEnabled val="1"/>
        </dgm:presLayoutVars>
      </dgm:prSet>
      <dgm:spPr/>
    </dgm:pt>
  </dgm:ptLst>
  <dgm:cxnLst>
    <dgm:cxn modelId="{DAF15E26-C63D-4778-A5C9-83F4BCB72BB0}" srcId="{807F8E18-59E1-46C6-995B-6668272575FE}" destId="{2C829710-080C-4842-BB9E-7659C28A6EA3}" srcOrd="4" destOrd="0" parTransId="{35A6F3B3-A0EA-4862-8F57-7208D69AF3BD}" sibTransId="{C959E1EC-14DF-4106-81E7-3CDB1CA484C4}"/>
    <dgm:cxn modelId="{48CAA245-728B-4AF7-8FED-F7C35984C254}" srcId="{807F8E18-59E1-46C6-995B-6668272575FE}" destId="{2149593E-466D-45C3-9E65-E21C9419CC92}" srcOrd="2" destOrd="0" parTransId="{23F4373C-09F0-4A94-85FC-2F0E44C1DAA4}" sibTransId="{5392B4E2-3932-4229-8661-617C8382BF87}"/>
    <dgm:cxn modelId="{D8814D6F-C134-4372-B7E5-F55046AB2FFC}" type="presOf" srcId="{807F8E18-59E1-46C6-995B-6668272575FE}" destId="{8A516A78-B30B-4159-B802-0295FB3F8067}" srcOrd="0" destOrd="0" presId="urn:microsoft.com/office/officeart/2005/8/layout/vList2"/>
    <dgm:cxn modelId="{50CCDE58-8C3D-4AF6-9036-2DF6516A18D0}" srcId="{807F8E18-59E1-46C6-995B-6668272575FE}" destId="{864385C0-D945-4D69-9247-ACB5AA1A7B1A}" srcOrd="3" destOrd="0" parTransId="{2874B430-CEC2-4454-9522-7D5D1C224B3D}" sibTransId="{05BCB4EF-3D12-42B7-9FB3-37E31FC0191C}"/>
    <dgm:cxn modelId="{D2122979-6702-424F-90C4-E425CE5F3C9A}" type="presOf" srcId="{90E65FC0-0154-43D9-8803-913B7FD3632B}" destId="{CC40AED6-9F13-412F-A263-5B93A4A07824}" srcOrd="0" destOrd="0" presId="urn:microsoft.com/office/officeart/2005/8/layout/vList2"/>
    <dgm:cxn modelId="{A209138D-F458-44AB-96FD-E791C662DB8A}" type="presOf" srcId="{864385C0-D945-4D69-9247-ACB5AA1A7B1A}" destId="{EB58ADA5-21CE-47A8-BCA6-083A9D3A9096}" srcOrd="0" destOrd="0" presId="urn:microsoft.com/office/officeart/2005/8/layout/vList2"/>
    <dgm:cxn modelId="{4BED2490-866C-46FC-86EB-B1B2462A3891}" type="presOf" srcId="{2C829710-080C-4842-BB9E-7659C28A6EA3}" destId="{48ECAEC6-ADB9-474D-A10B-3CC9B12D516F}" srcOrd="0" destOrd="0" presId="urn:microsoft.com/office/officeart/2005/8/layout/vList2"/>
    <dgm:cxn modelId="{8DC5E997-1360-4F52-84BE-391C0F7A76B7}" srcId="{807F8E18-59E1-46C6-995B-6668272575FE}" destId="{C616AA0D-E68F-436F-A781-CED7EF49A3B8}" srcOrd="0" destOrd="0" parTransId="{2D728787-953C-4C10-810D-17F18A478745}" sibTransId="{BF76E25D-623F-409A-ABBF-D25134F782CD}"/>
    <dgm:cxn modelId="{3F89CFC5-7AF4-4E04-BA9E-707D67E47829}" srcId="{807F8E18-59E1-46C6-995B-6668272575FE}" destId="{DCF587EA-C414-4A36-AA17-7591E523E9FC}" srcOrd="1" destOrd="0" parTransId="{2FEEE7B3-AD81-4377-9EC8-B9E628B64F58}" sibTransId="{CD9EA003-9061-48AA-8D97-9664BC13ACB2}"/>
    <dgm:cxn modelId="{296C53CD-EED7-4A35-832A-84251D510433}" type="presOf" srcId="{2149593E-466D-45C3-9E65-E21C9419CC92}" destId="{4840EC77-4995-4B9B-B722-DA3BEB910A26}" srcOrd="0" destOrd="0" presId="urn:microsoft.com/office/officeart/2005/8/layout/vList2"/>
    <dgm:cxn modelId="{799EE5D0-DD91-48D1-872C-251FCF61F996}" type="presOf" srcId="{C616AA0D-E68F-436F-A781-CED7EF49A3B8}" destId="{4AE97412-1842-4EAF-9421-4E99CD92FC66}" srcOrd="0" destOrd="0" presId="urn:microsoft.com/office/officeart/2005/8/layout/vList2"/>
    <dgm:cxn modelId="{AC46C6D3-39E8-41EA-B5E3-740E3525EF6F}" srcId="{807F8E18-59E1-46C6-995B-6668272575FE}" destId="{90E65FC0-0154-43D9-8803-913B7FD3632B}" srcOrd="5" destOrd="0" parTransId="{5CB6EAC2-853D-4EBF-830C-495E9EE472AC}" sibTransId="{F8831139-781E-4B41-B8D2-190E1E3D37E4}"/>
    <dgm:cxn modelId="{0FD79DE0-588D-4288-A19F-E5C55BDEA30E}" srcId="{807F8E18-59E1-46C6-995B-6668272575FE}" destId="{5ECC6B8E-E675-4872-8AA6-1F1A06FA76DC}" srcOrd="6" destOrd="0" parTransId="{10ED2111-8B6B-4799-A60A-14B17031AE9D}" sibTransId="{52316BC5-2934-45C5-85BF-FAF2E0D88B8C}"/>
    <dgm:cxn modelId="{449B25E6-B8B2-4577-B472-F20FFF4DC2F1}" type="presOf" srcId="{5ECC6B8E-E675-4872-8AA6-1F1A06FA76DC}" destId="{9DB129AE-9B81-4EB8-96A3-2E75BE31F089}" srcOrd="0" destOrd="0" presId="urn:microsoft.com/office/officeart/2005/8/layout/vList2"/>
    <dgm:cxn modelId="{934018F9-D396-47F1-8EDB-1E2A12B62BAC}" type="presOf" srcId="{DCF587EA-C414-4A36-AA17-7591E523E9FC}" destId="{1866963F-988A-43EC-9951-57A35B611F51}" srcOrd="0" destOrd="0" presId="urn:microsoft.com/office/officeart/2005/8/layout/vList2"/>
    <dgm:cxn modelId="{DA0A2ACE-313C-47F5-8FD6-A29E8F619BFA}" type="presParOf" srcId="{8A516A78-B30B-4159-B802-0295FB3F8067}" destId="{4AE97412-1842-4EAF-9421-4E99CD92FC66}" srcOrd="0" destOrd="0" presId="urn:microsoft.com/office/officeart/2005/8/layout/vList2"/>
    <dgm:cxn modelId="{5F7A797C-B7D5-4CFF-B1A2-A50224419221}" type="presParOf" srcId="{8A516A78-B30B-4159-B802-0295FB3F8067}" destId="{BD719A26-C3FE-4578-B0BB-16CD658386DC}" srcOrd="1" destOrd="0" presId="urn:microsoft.com/office/officeart/2005/8/layout/vList2"/>
    <dgm:cxn modelId="{DCA5B109-2ABE-4289-86D7-E340A1A166F6}" type="presParOf" srcId="{8A516A78-B30B-4159-B802-0295FB3F8067}" destId="{1866963F-988A-43EC-9951-57A35B611F51}" srcOrd="2" destOrd="0" presId="urn:microsoft.com/office/officeart/2005/8/layout/vList2"/>
    <dgm:cxn modelId="{E35808FB-2506-4B67-B0A7-ADA0146E8C6B}" type="presParOf" srcId="{8A516A78-B30B-4159-B802-0295FB3F8067}" destId="{3A028839-DF88-449B-9374-464A235EBC09}" srcOrd="3" destOrd="0" presId="urn:microsoft.com/office/officeart/2005/8/layout/vList2"/>
    <dgm:cxn modelId="{7265A5B1-FB26-404C-AA8F-6C8436EAA5C2}" type="presParOf" srcId="{8A516A78-B30B-4159-B802-0295FB3F8067}" destId="{4840EC77-4995-4B9B-B722-DA3BEB910A26}" srcOrd="4" destOrd="0" presId="urn:microsoft.com/office/officeart/2005/8/layout/vList2"/>
    <dgm:cxn modelId="{53CBF164-260B-456F-9E8C-62022B4F0ADE}" type="presParOf" srcId="{8A516A78-B30B-4159-B802-0295FB3F8067}" destId="{11F5F9D7-F72F-4289-B6E2-5A11492CA51C}" srcOrd="5" destOrd="0" presId="urn:microsoft.com/office/officeart/2005/8/layout/vList2"/>
    <dgm:cxn modelId="{175A0641-B896-4DC5-9597-5E4D41930C21}" type="presParOf" srcId="{8A516A78-B30B-4159-B802-0295FB3F8067}" destId="{EB58ADA5-21CE-47A8-BCA6-083A9D3A9096}" srcOrd="6" destOrd="0" presId="urn:microsoft.com/office/officeart/2005/8/layout/vList2"/>
    <dgm:cxn modelId="{4F0083FC-DFDC-4CB7-8517-03024777CE0C}" type="presParOf" srcId="{8A516A78-B30B-4159-B802-0295FB3F8067}" destId="{944B49E0-FEE9-4E51-9214-C8A2A96BCAE4}" srcOrd="7" destOrd="0" presId="urn:microsoft.com/office/officeart/2005/8/layout/vList2"/>
    <dgm:cxn modelId="{9F73F86F-1DF0-43EC-A975-A152F2392416}" type="presParOf" srcId="{8A516A78-B30B-4159-B802-0295FB3F8067}" destId="{48ECAEC6-ADB9-474D-A10B-3CC9B12D516F}" srcOrd="8" destOrd="0" presId="urn:microsoft.com/office/officeart/2005/8/layout/vList2"/>
    <dgm:cxn modelId="{30E054E4-1DCB-4B52-AA2F-AFBF2D1810B5}" type="presParOf" srcId="{8A516A78-B30B-4159-B802-0295FB3F8067}" destId="{2EC2A979-7427-4DEF-A60C-EF6DF0348CC4}" srcOrd="9" destOrd="0" presId="urn:microsoft.com/office/officeart/2005/8/layout/vList2"/>
    <dgm:cxn modelId="{0E3A530B-3A0B-4B99-830B-D8DFC4DB0751}" type="presParOf" srcId="{8A516A78-B30B-4159-B802-0295FB3F8067}" destId="{CC40AED6-9F13-412F-A263-5B93A4A07824}" srcOrd="10" destOrd="0" presId="urn:microsoft.com/office/officeart/2005/8/layout/vList2"/>
    <dgm:cxn modelId="{CA5A9087-82B2-4D91-B40F-8242DCB66DDD}" type="presParOf" srcId="{8A516A78-B30B-4159-B802-0295FB3F8067}" destId="{BBCF922C-5536-4239-AB82-20ED4CE08FC1}" srcOrd="11" destOrd="0" presId="urn:microsoft.com/office/officeart/2005/8/layout/vList2"/>
    <dgm:cxn modelId="{C350D52C-AF27-4927-8642-8F36DBAD1C33}" type="presParOf" srcId="{8A516A78-B30B-4159-B802-0295FB3F8067}" destId="{9DB129AE-9B81-4EB8-96A3-2E75BE31F08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F8E18-59E1-46C6-995B-6668272575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16AA0D-E68F-436F-A781-CED7EF49A3B8}">
      <dgm:prSet custT="1"/>
      <dgm:spPr/>
      <dgm:t>
        <a:bodyPr/>
        <a:lstStyle/>
        <a:p>
          <a:r>
            <a:rPr lang="en-US" sz="2800" b="1" dirty="0"/>
            <a:t>Single-Walled Tank *or* Single-Walled Piping </a:t>
          </a:r>
        </a:p>
      </dgm:t>
    </dgm:pt>
    <dgm:pt modelId="{2D728787-953C-4C10-810D-17F18A478745}" type="parTrans" cxnId="{8DC5E997-1360-4F52-84BE-391C0F7A76B7}">
      <dgm:prSet/>
      <dgm:spPr/>
      <dgm:t>
        <a:bodyPr/>
        <a:lstStyle/>
        <a:p>
          <a:endParaRPr lang="en-US"/>
        </a:p>
      </dgm:t>
    </dgm:pt>
    <dgm:pt modelId="{BF76E25D-623F-409A-ABBF-D25134F782CD}" type="sibTrans" cxnId="{8DC5E997-1360-4F52-84BE-391C0F7A76B7}">
      <dgm:prSet/>
      <dgm:spPr/>
      <dgm:t>
        <a:bodyPr/>
        <a:lstStyle/>
        <a:p>
          <a:endParaRPr lang="en-US"/>
        </a:p>
      </dgm:t>
    </dgm:pt>
    <dgm:pt modelId="{DCF587EA-C414-4A36-AA17-7591E523E9FC}">
      <dgm:prSet custT="1"/>
      <dgm:spPr/>
      <dgm:t>
        <a:bodyPr/>
        <a:lstStyle/>
        <a:p>
          <a:r>
            <a:rPr lang="en-US" sz="2800" b="1" dirty="0"/>
            <a:t>Single-Walled Tank with Exterior membrane liner and monitoring wells to detect releases </a:t>
          </a:r>
        </a:p>
      </dgm:t>
    </dgm:pt>
    <dgm:pt modelId="{2FEEE7B3-AD81-4377-9EC8-B9E628B64F58}" type="parTrans" cxnId="{3F89CFC5-7AF4-4E04-BA9E-707D67E47829}">
      <dgm:prSet/>
      <dgm:spPr/>
      <dgm:t>
        <a:bodyPr/>
        <a:lstStyle/>
        <a:p>
          <a:endParaRPr lang="en-US"/>
        </a:p>
      </dgm:t>
    </dgm:pt>
    <dgm:pt modelId="{CD9EA003-9061-48AA-8D97-9664BC13ACB2}" type="sibTrans" cxnId="{3F89CFC5-7AF4-4E04-BA9E-707D67E47829}">
      <dgm:prSet/>
      <dgm:spPr/>
      <dgm:t>
        <a:bodyPr/>
        <a:lstStyle/>
        <a:p>
          <a:endParaRPr lang="en-US"/>
        </a:p>
      </dgm:t>
    </dgm:pt>
    <dgm:pt modelId="{2149593E-466D-45C3-9E65-E21C9419CC92}">
      <dgm:prSet custT="1"/>
      <dgm:spPr/>
      <dgm:t>
        <a:bodyPr/>
        <a:lstStyle/>
        <a:p>
          <a:r>
            <a:rPr lang="en-US" sz="2800" b="1" dirty="0"/>
            <a:t>Double-Walled Tank and Single-Walled Piping </a:t>
          </a:r>
        </a:p>
      </dgm:t>
    </dgm:pt>
    <dgm:pt modelId="{23F4373C-09F0-4A94-85FC-2F0E44C1DAA4}" type="parTrans" cxnId="{48CAA245-728B-4AF7-8FED-F7C35984C254}">
      <dgm:prSet/>
      <dgm:spPr/>
      <dgm:t>
        <a:bodyPr/>
        <a:lstStyle/>
        <a:p>
          <a:endParaRPr lang="en-US"/>
        </a:p>
      </dgm:t>
    </dgm:pt>
    <dgm:pt modelId="{5392B4E2-3932-4229-8661-617C8382BF87}" type="sibTrans" cxnId="{48CAA245-728B-4AF7-8FED-F7C35984C254}">
      <dgm:prSet/>
      <dgm:spPr/>
      <dgm:t>
        <a:bodyPr/>
        <a:lstStyle/>
        <a:p>
          <a:endParaRPr lang="en-US"/>
        </a:p>
      </dgm:t>
    </dgm:pt>
    <dgm:pt modelId="{8A516A78-B30B-4159-B802-0295FB3F8067}" type="pres">
      <dgm:prSet presAssocID="{807F8E18-59E1-46C6-995B-6668272575FE}" presName="linear" presStyleCnt="0">
        <dgm:presLayoutVars>
          <dgm:animLvl val="lvl"/>
          <dgm:resizeHandles val="exact"/>
        </dgm:presLayoutVars>
      </dgm:prSet>
      <dgm:spPr/>
    </dgm:pt>
    <dgm:pt modelId="{4AE97412-1842-4EAF-9421-4E99CD92FC66}" type="pres">
      <dgm:prSet presAssocID="{C616AA0D-E68F-436F-A781-CED7EF49A3B8}" presName="parentText" presStyleLbl="node1" presStyleIdx="0" presStyleCnt="3">
        <dgm:presLayoutVars>
          <dgm:chMax val="0"/>
          <dgm:bulletEnabled val="1"/>
        </dgm:presLayoutVars>
      </dgm:prSet>
      <dgm:spPr/>
    </dgm:pt>
    <dgm:pt modelId="{BD719A26-C3FE-4578-B0BB-16CD658386DC}" type="pres">
      <dgm:prSet presAssocID="{BF76E25D-623F-409A-ABBF-D25134F782CD}" presName="spacer" presStyleCnt="0"/>
      <dgm:spPr/>
    </dgm:pt>
    <dgm:pt modelId="{1866963F-988A-43EC-9951-57A35B611F51}" type="pres">
      <dgm:prSet presAssocID="{DCF587EA-C414-4A36-AA17-7591E523E9FC}" presName="parentText" presStyleLbl="node1" presStyleIdx="1" presStyleCnt="3">
        <dgm:presLayoutVars>
          <dgm:chMax val="0"/>
          <dgm:bulletEnabled val="1"/>
        </dgm:presLayoutVars>
      </dgm:prSet>
      <dgm:spPr/>
    </dgm:pt>
    <dgm:pt modelId="{3A028839-DF88-449B-9374-464A235EBC09}" type="pres">
      <dgm:prSet presAssocID="{CD9EA003-9061-48AA-8D97-9664BC13ACB2}" presName="spacer" presStyleCnt="0"/>
      <dgm:spPr/>
    </dgm:pt>
    <dgm:pt modelId="{4840EC77-4995-4B9B-B722-DA3BEB910A26}" type="pres">
      <dgm:prSet presAssocID="{2149593E-466D-45C3-9E65-E21C9419CC92}" presName="parentText" presStyleLbl="node1" presStyleIdx="2" presStyleCnt="3">
        <dgm:presLayoutVars>
          <dgm:chMax val="0"/>
          <dgm:bulletEnabled val="1"/>
        </dgm:presLayoutVars>
      </dgm:prSet>
      <dgm:spPr/>
    </dgm:pt>
  </dgm:ptLst>
  <dgm:cxnLst>
    <dgm:cxn modelId="{48CAA245-728B-4AF7-8FED-F7C35984C254}" srcId="{807F8E18-59E1-46C6-995B-6668272575FE}" destId="{2149593E-466D-45C3-9E65-E21C9419CC92}" srcOrd="2" destOrd="0" parTransId="{23F4373C-09F0-4A94-85FC-2F0E44C1DAA4}" sibTransId="{5392B4E2-3932-4229-8661-617C8382BF87}"/>
    <dgm:cxn modelId="{D8814D6F-C134-4372-B7E5-F55046AB2FFC}" type="presOf" srcId="{807F8E18-59E1-46C6-995B-6668272575FE}" destId="{8A516A78-B30B-4159-B802-0295FB3F8067}" srcOrd="0" destOrd="0" presId="urn:microsoft.com/office/officeart/2005/8/layout/vList2"/>
    <dgm:cxn modelId="{8DC5E997-1360-4F52-84BE-391C0F7A76B7}" srcId="{807F8E18-59E1-46C6-995B-6668272575FE}" destId="{C616AA0D-E68F-436F-A781-CED7EF49A3B8}" srcOrd="0" destOrd="0" parTransId="{2D728787-953C-4C10-810D-17F18A478745}" sibTransId="{BF76E25D-623F-409A-ABBF-D25134F782CD}"/>
    <dgm:cxn modelId="{3F89CFC5-7AF4-4E04-BA9E-707D67E47829}" srcId="{807F8E18-59E1-46C6-995B-6668272575FE}" destId="{DCF587EA-C414-4A36-AA17-7591E523E9FC}" srcOrd="1" destOrd="0" parTransId="{2FEEE7B3-AD81-4377-9EC8-B9E628B64F58}" sibTransId="{CD9EA003-9061-48AA-8D97-9664BC13ACB2}"/>
    <dgm:cxn modelId="{296C53CD-EED7-4A35-832A-84251D510433}" type="presOf" srcId="{2149593E-466D-45C3-9E65-E21C9419CC92}" destId="{4840EC77-4995-4B9B-B722-DA3BEB910A26}" srcOrd="0" destOrd="0" presId="urn:microsoft.com/office/officeart/2005/8/layout/vList2"/>
    <dgm:cxn modelId="{799EE5D0-DD91-48D1-872C-251FCF61F996}" type="presOf" srcId="{C616AA0D-E68F-436F-A781-CED7EF49A3B8}" destId="{4AE97412-1842-4EAF-9421-4E99CD92FC66}" srcOrd="0" destOrd="0" presId="urn:microsoft.com/office/officeart/2005/8/layout/vList2"/>
    <dgm:cxn modelId="{934018F9-D396-47F1-8EDB-1E2A12B62BAC}" type="presOf" srcId="{DCF587EA-C414-4A36-AA17-7591E523E9FC}" destId="{1866963F-988A-43EC-9951-57A35B611F51}" srcOrd="0" destOrd="0" presId="urn:microsoft.com/office/officeart/2005/8/layout/vList2"/>
    <dgm:cxn modelId="{DA0A2ACE-313C-47F5-8FD6-A29E8F619BFA}" type="presParOf" srcId="{8A516A78-B30B-4159-B802-0295FB3F8067}" destId="{4AE97412-1842-4EAF-9421-4E99CD92FC66}" srcOrd="0" destOrd="0" presId="urn:microsoft.com/office/officeart/2005/8/layout/vList2"/>
    <dgm:cxn modelId="{5F7A797C-B7D5-4CFF-B1A2-A50224419221}" type="presParOf" srcId="{8A516A78-B30B-4159-B802-0295FB3F8067}" destId="{BD719A26-C3FE-4578-B0BB-16CD658386DC}" srcOrd="1" destOrd="0" presId="urn:microsoft.com/office/officeart/2005/8/layout/vList2"/>
    <dgm:cxn modelId="{DCA5B109-2ABE-4289-86D7-E340A1A166F6}" type="presParOf" srcId="{8A516A78-B30B-4159-B802-0295FB3F8067}" destId="{1866963F-988A-43EC-9951-57A35B611F51}" srcOrd="2" destOrd="0" presId="urn:microsoft.com/office/officeart/2005/8/layout/vList2"/>
    <dgm:cxn modelId="{E35808FB-2506-4B67-B0A7-ADA0146E8C6B}" type="presParOf" srcId="{8A516A78-B30B-4159-B802-0295FB3F8067}" destId="{3A028839-DF88-449B-9374-464A235EBC09}" srcOrd="3" destOrd="0" presId="urn:microsoft.com/office/officeart/2005/8/layout/vList2"/>
    <dgm:cxn modelId="{7265A5B1-FB26-404C-AA8F-6C8436EAA5C2}" type="presParOf" srcId="{8A516A78-B30B-4159-B802-0295FB3F8067}" destId="{4840EC77-4995-4B9B-B722-DA3BEB910A2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97412-1842-4EAF-9421-4E99CD92FC66}">
      <dsp:nvSpPr>
        <dsp:cNvPr id="0" name=""/>
        <dsp:cNvSpPr/>
      </dsp:nvSpPr>
      <dsp:spPr>
        <a:xfrm>
          <a:off x="0" y="0"/>
          <a:ext cx="9556954" cy="9648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Primary and secondary containment</a:t>
          </a:r>
        </a:p>
      </dsp:txBody>
      <dsp:txXfrm>
        <a:off x="47102" y="47102"/>
        <a:ext cx="9462750" cy="870680"/>
      </dsp:txXfrm>
    </dsp:sp>
    <dsp:sp modelId="{1866963F-988A-43EC-9951-57A35B611F51}">
      <dsp:nvSpPr>
        <dsp:cNvPr id="0" name=""/>
        <dsp:cNvSpPr/>
      </dsp:nvSpPr>
      <dsp:spPr>
        <a:xfrm>
          <a:off x="0" y="978909"/>
          <a:ext cx="9556954" cy="9648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Product-tight and compatible with the stored product </a:t>
          </a:r>
        </a:p>
      </dsp:txBody>
      <dsp:txXfrm>
        <a:off x="47102" y="1026011"/>
        <a:ext cx="9462750" cy="870680"/>
      </dsp:txXfrm>
    </dsp:sp>
    <dsp:sp modelId="{4840EC77-4995-4B9B-B722-DA3BEB910A26}">
      <dsp:nvSpPr>
        <dsp:cNvPr id="0" name=""/>
        <dsp:cNvSpPr/>
      </dsp:nvSpPr>
      <dsp:spPr>
        <a:xfrm>
          <a:off x="0" y="1956393"/>
          <a:ext cx="9556954" cy="9648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Non-reactive secondary containment </a:t>
          </a:r>
        </a:p>
      </dsp:txBody>
      <dsp:txXfrm>
        <a:off x="47102" y="2003495"/>
        <a:ext cx="9462750" cy="870680"/>
      </dsp:txXfrm>
    </dsp:sp>
    <dsp:sp modelId="{EB58ADA5-21CE-47A8-BCA6-083A9D3A9096}">
      <dsp:nvSpPr>
        <dsp:cNvPr id="0" name=""/>
        <dsp:cNvSpPr/>
      </dsp:nvSpPr>
      <dsp:spPr>
        <a:xfrm>
          <a:off x="0" y="2933877"/>
          <a:ext cx="9556954" cy="9648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Able to store it for maximum emergency time</a:t>
          </a:r>
        </a:p>
      </dsp:txBody>
      <dsp:txXfrm>
        <a:off x="47102" y="2980979"/>
        <a:ext cx="9462750" cy="870680"/>
      </dsp:txXfrm>
    </dsp:sp>
    <dsp:sp modelId="{48ECAEC6-ADB9-474D-A10B-3CC9B12D516F}">
      <dsp:nvSpPr>
        <dsp:cNvPr id="0" name=""/>
        <dsp:cNvSpPr/>
      </dsp:nvSpPr>
      <dsp:spPr>
        <a:xfrm>
          <a:off x="0" y="3899168"/>
          <a:ext cx="9556954" cy="9648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Single tank: secondary containment shall be large enough to contain 100% of the tank’s volume</a:t>
          </a:r>
          <a:endParaRPr lang="en-US" sz="2800" b="1" strike="sngStrike" kern="1200" dirty="0">
            <a:solidFill>
              <a:schemeClr val="bg1"/>
            </a:solidFill>
          </a:endParaRPr>
        </a:p>
      </dsp:txBody>
      <dsp:txXfrm>
        <a:off x="47102" y="3946270"/>
        <a:ext cx="9462750" cy="870680"/>
      </dsp:txXfrm>
    </dsp:sp>
    <dsp:sp modelId="{CC40AED6-9F13-412F-A263-5B93A4A07824}">
      <dsp:nvSpPr>
        <dsp:cNvPr id="0" name=""/>
        <dsp:cNvSpPr/>
      </dsp:nvSpPr>
      <dsp:spPr>
        <a:xfrm>
          <a:off x="0" y="4888846"/>
          <a:ext cx="9556954" cy="9648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Multiple tanks: secondary containment contains the greater of 150% of the largest tank or 10% aggregate of all tanks</a:t>
          </a:r>
        </a:p>
      </dsp:txBody>
      <dsp:txXfrm>
        <a:off x="47102" y="4935948"/>
        <a:ext cx="9462750" cy="870680"/>
      </dsp:txXfrm>
    </dsp:sp>
    <dsp:sp modelId="{9DB129AE-9B81-4EB8-96A3-2E75BE31F089}">
      <dsp:nvSpPr>
        <dsp:cNvPr id="0" name=""/>
        <dsp:cNvSpPr/>
      </dsp:nvSpPr>
      <dsp:spPr>
        <a:xfrm>
          <a:off x="0" y="5867755"/>
          <a:ext cx="9556954" cy="9648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The secondary containment contains maximum volume of a 24-hour rainfall as determined by a 25-year storm history</a:t>
          </a:r>
        </a:p>
      </dsp:txBody>
      <dsp:txXfrm>
        <a:off x="47102" y="5914857"/>
        <a:ext cx="9462750" cy="870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97412-1842-4EAF-9421-4E99CD92FC66}">
      <dsp:nvSpPr>
        <dsp:cNvPr id="0" name=""/>
        <dsp:cNvSpPr/>
      </dsp:nvSpPr>
      <dsp:spPr>
        <a:xfrm>
          <a:off x="0" y="1403919"/>
          <a:ext cx="9556954"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Single-Walled Tank *or* Single-Walled Piping </a:t>
          </a:r>
        </a:p>
      </dsp:txBody>
      <dsp:txXfrm>
        <a:off x="59399" y="1463318"/>
        <a:ext cx="9438156" cy="1098002"/>
      </dsp:txXfrm>
    </dsp:sp>
    <dsp:sp modelId="{1866963F-988A-43EC-9951-57A35B611F51}">
      <dsp:nvSpPr>
        <dsp:cNvPr id="0" name=""/>
        <dsp:cNvSpPr/>
      </dsp:nvSpPr>
      <dsp:spPr>
        <a:xfrm>
          <a:off x="0" y="2807919"/>
          <a:ext cx="9556954"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Single-Walled Tank with Exterior membrane liner and monitoring wells to detect releases </a:t>
          </a:r>
        </a:p>
      </dsp:txBody>
      <dsp:txXfrm>
        <a:off x="59399" y="2867318"/>
        <a:ext cx="9438156" cy="1098002"/>
      </dsp:txXfrm>
    </dsp:sp>
    <dsp:sp modelId="{4840EC77-4995-4B9B-B722-DA3BEB910A26}">
      <dsp:nvSpPr>
        <dsp:cNvPr id="0" name=""/>
        <dsp:cNvSpPr/>
      </dsp:nvSpPr>
      <dsp:spPr>
        <a:xfrm>
          <a:off x="0" y="4211920"/>
          <a:ext cx="9556954"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Double-Walled Tank and Single-Walled Piping </a:t>
          </a:r>
        </a:p>
      </dsp:txBody>
      <dsp:txXfrm>
        <a:off x="59399" y="4271319"/>
        <a:ext cx="943815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2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6621" y="0"/>
            <a:ext cx="4457700" cy="917223"/>
          </a:xfrm>
          <a:prstGeom prst="rect">
            <a:avLst/>
          </a:prstGeom>
        </p:spPr>
        <p:txBody>
          <a:bodyPr vert="horz" lIns="91440" tIns="45720" rIns="91440" bIns="45720" rtlCol="0"/>
          <a:lstStyle>
            <a:lvl1pPr algn="r">
              <a:defRPr sz="1200"/>
            </a:lvl1pPr>
          </a:lstStyle>
          <a:p>
            <a:fld id="{F0725F5E-74DF-4B96-A5F6-7DF769BF538F}" type="datetimeFigureOut">
              <a:rPr lang="en-US" smtClean="0"/>
              <a:t>10/6/2022</a:t>
            </a:fld>
            <a:endParaRPr lang="en-US"/>
          </a:p>
        </p:txBody>
      </p:sp>
      <p:sp>
        <p:nvSpPr>
          <p:cNvPr id="4" name="Slide Image Placeholder 3"/>
          <p:cNvSpPr>
            <a:spLocks noGrp="1" noRot="1" noChangeAspect="1"/>
          </p:cNvSpPr>
          <p:nvPr>
            <p:ph type="sldImg" idx="2"/>
          </p:nvPr>
        </p:nvSpPr>
        <p:spPr>
          <a:xfrm>
            <a:off x="-341313" y="2286000"/>
            <a:ext cx="10971213"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2512"/>
            <a:ext cx="8229600" cy="7199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0780"/>
            <a:ext cx="4457700" cy="9172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6621" y="17370780"/>
            <a:ext cx="4457700" cy="917221"/>
          </a:xfrm>
          <a:prstGeom prst="rect">
            <a:avLst/>
          </a:prstGeom>
        </p:spPr>
        <p:txBody>
          <a:bodyPr vert="horz" lIns="91440" tIns="45720" rIns="91440" bIns="45720" rtlCol="0" anchor="b"/>
          <a:lstStyle>
            <a:lvl1pPr algn="r">
              <a:defRPr sz="1200"/>
            </a:lvl1pPr>
          </a:lstStyle>
          <a:p>
            <a:fld id="{5BC4D86D-FC3C-419D-8E04-1450841DFCE0}" type="slidenum">
              <a:rPr lang="en-US" smtClean="0"/>
              <a:t>‹#›</a:t>
            </a:fld>
            <a:endParaRPr lang="en-US"/>
          </a:p>
        </p:txBody>
      </p:sp>
    </p:spTree>
    <p:extLst>
      <p:ext uri="{BB962C8B-B14F-4D97-AF65-F5344CB8AC3E}">
        <p14:creationId xmlns:p14="http://schemas.microsoft.com/office/powerpoint/2010/main" val="377477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BC4D86D-FC3C-419D-8E04-1450841DFCE0}" type="slidenum">
              <a:rPr lang="en-US" smtClean="0"/>
              <a:t>1</a:t>
            </a:fld>
            <a:endParaRPr lang="en-US"/>
          </a:p>
        </p:txBody>
      </p:sp>
    </p:spTree>
    <p:extLst>
      <p:ext uri="{BB962C8B-B14F-4D97-AF65-F5344CB8AC3E}">
        <p14:creationId xmlns:p14="http://schemas.microsoft.com/office/powerpoint/2010/main" val="298731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5BC4D86D-FC3C-419D-8E04-1450841DFCE0}" type="slidenum">
              <a:rPr lang="en-US" smtClean="0"/>
              <a:t>10</a:t>
            </a:fld>
            <a:endParaRPr lang="en-US"/>
          </a:p>
        </p:txBody>
      </p:sp>
    </p:spTree>
    <p:extLst>
      <p:ext uri="{BB962C8B-B14F-4D97-AF65-F5344CB8AC3E}">
        <p14:creationId xmlns:p14="http://schemas.microsoft.com/office/powerpoint/2010/main" val="356276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11</a:t>
            </a:fld>
            <a:endParaRPr lang="en-US"/>
          </a:p>
        </p:txBody>
      </p:sp>
    </p:spTree>
    <p:extLst>
      <p:ext uri="{BB962C8B-B14F-4D97-AF65-F5344CB8AC3E}">
        <p14:creationId xmlns:p14="http://schemas.microsoft.com/office/powerpoint/2010/main" val="355105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12</a:t>
            </a:fld>
            <a:endParaRPr lang="en-US"/>
          </a:p>
        </p:txBody>
      </p:sp>
    </p:spTree>
    <p:extLst>
      <p:ext uri="{BB962C8B-B14F-4D97-AF65-F5344CB8AC3E}">
        <p14:creationId xmlns:p14="http://schemas.microsoft.com/office/powerpoint/2010/main" val="133529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5"/>
          </p:nvPr>
        </p:nvSpPr>
        <p:spPr/>
        <p:txBody>
          <a:bodyPr/>
          <a:lstStyle/>
          <a:p>
            <a:fld id="{5BC4D86D-FC3C-419D-8E04-1450841DFCE0}" type="slidenum">
              <a:rPr lang="en-US" smtClean="0"/>
              <a:t>13</a:t>
            </a:fld>
            <a:endParaRPr lang="en-US"/>
          </a:p>
        </p:txBody>
      </p:sp>
    </p:spTree>
    <p:extLst>
      <p:ext uri="{BB962C8B-B14F-4D97-AF65-F5344CB8AC3E}">
        <p14:creationId xmlns:p14="http://schemas.microsoft.com/office/powerpoint/2010/main" val="148530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BC4D86D-FC3C-419D-8E04-1450841DFCE0}" type="slidenum">
              <a:rPr lang="en-US" smtClean="0"/>
              <a:t>14</a:t>
            </a:fld>
            <a:endParaRPr lang="en-US"/>
          </a:p>
        </p:txBody>
      </p:sp>
    </p:spTree>
    <p:extLst>
      <p:ext uri="{BB962C8B-B14F-4D97-AF65-F5344CB8AC3E}">
        <p14:creationId xmlns:p14="http://schemas.microsoft.com/office/powerpoint/2010/main" val="408441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15</a:t>
            </a:fld>
            <a:endParaRPr lang="en-US"/>
          </a:p>
        </p:txBody>
      </p:sp>
    </p:spTree>
    <p:extLst>
      <p:ext uri="{BB962C8B-B14F-4D97-AF65-F5344CB8AC3E}">
        <p14:creationId xmlns:p14="http://schemas.microsoft.com/office/powerpoint/2010/main" val="72171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16</a:t>
            </a:fld>
            <a:endParaRPr lang="en-US"/>
          </a:p>
        </p:txBody>
      </p:sp>
    </p:spTree>
    <p:extLst>
      <p:ext uri="{BB962C8B-B14F-4D97-AF65-F5344CB8AC3E}">
        <p14:creationId xmlns:p14="http://schemas.microsoft.com/office/powerpoint/2010/main" val="61902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17</a:t>
            </a:fld>
            <a:endParaRPr lang="en-US"/>
          </a:p>
        </p:txBody>
      </p:sp>
    </p:spTree>
    <p:extLst>
      <p:ext uri="{BB962C8B-B14F-4D97-AF65-F5344CB8AC3E}">
        <p14:creationId xmlns:p14="http://schemas.microsoft.com/office/powerpoint/2010/main" val="1618542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18</a:t>
            </a:fld>
            <a:endParaRPr lang="en-US"/>
          </a:p>
        </p:txBody>
      </p:sp>
    </p:spTree>
    <p:extLst>
      <p:ext uri="{BB962C8B-B14F-4D97-AF65-F5344CB8AC3E}">
        <p14:creationId xmlns:p14="http://schemas.microsoft.com/office/powerpoint/2010/main" val="347570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19</a:t>
            </a:fld>
            <a:endParaRPr lang="en-US"/>
          </a:p>
        </p:txBody>
      </p:sp>
    </p:spTree>
    <p:extLst>
      <p:ext uri="{BB962C8B-B14F-4D97-AF65-F5344CB8AC3E}">
        <p14:creationId xmlns:p14="http://schemas.microsoft.com/office/powerpoint/2010/main" val="238650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2</a:t>
            </a:fld>
            <a:endParaRPr lang="en-US"/>
          </a:p>
        </p:txBody>
      </p:sp>
    </p:spTree>
    <p:extLst>
      <p:ext uri="{BB962C8B-B14F-4D97-AF65-F5344CB8AC3E}">
        <p14:creationId xmlns:p14="http://schemas.microsoft.com/office/powerpoint/2010/main" val="1756422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20</a:t>
            </a:fld>
            <a:endParaRPr lang="en-US"/>
          </a:p>
        </p:txBody>
      </p:sp>
    </p:spTree>
    <p:extLst>
      <p:ext uri="{BB962C8B-B14F-4D97-AF65-F5344CB8AC3E}">
        <p14:creationId xmlns:p14="http://schemas.microsoft.com/office/powerpoint/2010/main" val="1336051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3</a:t>
            </a:fld>
            <a:endParaRPr lang="en-US"/>
          </a:p>
        </p:txBody>
      </p:sp>
    </p:spTree>
    <p:extLst>
      <p:ext uri="{BB962C8B-B14F-4D97-AF65-F5344CB8AC3E}">
        <p14:creationId xmlns:p14="http://schemas.microsoft.com/office/powerpoint/2010/main" val="283051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4</a:t>
            </a:fld>
            <a:endParaRPr lang="en-US"/>
          </a:p>
        </p:txBody>
      </p:sp>
    </p:spTree>
    <p:extLst>
      <p:ext uri="{BB962C8B-B14F-4D97-AF65-F5344CB8AC3E}">
        <p14:creationId xmlns:p14="http://schemas.microsoft.com/office/powerpoint/2010/main" val="325684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5</a:t>
            </a:fld>
            <a:endParaRPr lang="en-US"/>
          </a:p>
        </p:txBody>
      </p:sp>
    </p:spTree>
    <p:extLst>
      <p:ext uri="{BB962C8B-B14F-4D97-AF65-F5344CB8AC3E}">
        <p14:creationId xmlns:p14="http://schemas.microsoft.com/office/powerpoint/2010/main" val="24278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6</a:t>
            </a:fld>
            <a:endParaRPr lang="en-US"/>
          </a:p>
        </p:txBody>
      </p:sp>
    </p:spTree>
    <p:extLst>
      <p:ext uri="{BB962C8B-B14F-4D97-AF65-F5344CB8AC3E}">
        <p14:creationId xmlns:p14="http://schemas.microsoft.com/office/powerpoint/2010/main" val="2968808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7</a:t>
            </a:fld>
            <a:endParaRPr lang="en-US"/>
          </a:p>
        </p:txBody>
      </p:sp>
    </p:spTree>
    <p:extLst>
      <p:ext uri="{BB962C8B-B14F-4D97-AF65-F5344CB8AC3E}">
        <p14:creationId xmlns:p14="http://schemas.microsoft.com/office/powerpoint/2010/main" val="72180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4D86D-FC3C-419D-8E04-1450841DFCE0}" type="slidenum">
              <a:rPr lang="en-US" smtClean="0"/>
              <a:t>8</a:t>
            </a:fld>
            <a:endParaRPr lang="en-US"/>
          </a:p>
        </p:txBody>
      </p:sp>
    </p:spTree>
    <p:extLst>
      <p:ext uri="{BB962C8B-B14F-4D97-AF65-F5344CB8AC3E}">
        <p14:creationId xmlns:p14="http://schemas.microsoft.com/office/powerpoint/2010/main" val="126336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5BC4D86D-FC3C-419D-8E04-1450841DFCE0}" type="slidenum">
              <a:rPr lang="en-US" smtClean="0"/>
              <a:t>9</a:t>
            </a:fld>
            <a:endParaRPr lang="en-US"/>
          </a:p>
        </p:txBody>
      </p:sp>
    </p:spTree>
    <p:extLst>
      <p:ext uri="{BB962C8B-B14F-4D97-AF65-F5344CB8AC3E}">
        <p14:creationId xmlns:p14="http://schemas.microsoft.com/office/powerpoint/2010/main" val="112448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124" y="5"/>
            <a:ext cx="11953875" cy="10287000"/>
          </a:xfrm>
          <a:custGeom>
            <a:avLst/>
            <a:gdLst/>
            <a:ahLst/>
            <a:cxnLst/>
            <a:rect l="l" t="t" r="r" b="b"/>
            <a:pathLst>
              <a:path w="11953875" h="10287000">
                <a:moveTo>
                  <a:pt x="0" y="10286999"/>
                </a:moveTo>
                <a:lnTo>
                  <a:pt x="11953874" y="10286999"/>
                </a:lnTo>
                <a:lnTo>
                  <a:pt x="11953874" y="0"/>
                </a:lnTo>
                <a:lnTo>
                  <a:pt x="0" y="0"/>
                </a:lnTo>
                <a:lnTo>
                  <a:pt x="0" y="10286999"/>
                </a:lnTo>
                <a:close/>
              </a:path>
            </a:pathLst>
          </a:custGeom>
          <a:solidFill>
            <a:srgbClr val="F5F5F5"/>
          </a:solidFill>
        </p:spPr>
        <p:txBody>
          <a:bodyPr wrap="square" lIns="0" tIns="0" rIns="0" bIns="0" rtlCol="0"/>
          <a:lstStyle/>
          <a:p>
            <a:endParaRPr/>
          </a:p>
        </p:txBody>
      </p:sp>
      <p:sp>
        <p:nvSpPr>
          <p:cNvPr id="17" name="bg object 17"/>
          <p:cNvSpPr/>
          <p:nvPr/>
        </p:nvSpPr>
        <p:spPr>
          <a:xfrm>
            <a:off x="0" y="5"/>
            <a:ext cx="6334125" cy="10287000"/>
          </a:xfrm>
          <a:custGeom>
            <a:avLst/>
            <a:gdLst/>
            <a:ahLst/>
            <a:cxnLst/>
            <a:rect l="l" t="t" r="r" b="b"/>
            <a:pathLst>
              <a:path w="6334125" h="10287000">
                <a:moveTo>
                  <a:pt x="6334124" y="10286999"/>
                </a:moveTo>
                <a:lnTo>
                  <a:pt x="0" y="10286999"/>
                </a:lnTo>
                <a:lnTo>
                  <a:pt x="0" y="0"/>
                </a:lnTo>
                <a:lnTo>
                  <a:pt x="6334124" y="0"/>
                </a:lnTo>
                <a:lnTo>
                  <a:pt x="6334124" y="10286999"/>
                </a:lnTo>
                <a:close/>
              </a:path>
            </a:pathLst>
          </a:custGeom>
          <a:solidFill>
            <a:srgbClr val="4F86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400" b="0" i="0">
                <a:solidFill>
                  <a:srgbClr val="13110E"/>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011034" cy="10287000"/>
          </a:xfrm>
          <a:custGeom>
            <a:avLst/>
            <a:gdLst/>
            <a:ahLst/>
            <a:cxnLst/>
            <a:rect l="l" t="t" r="r" b="b"/>
            <a:pathLst>
              <a:path w="7011034" h="10287000">
                <a:moveTo>
                  <a:pt x="7010622" y="10286999"/>
                </a:moveTo>
                <a:lnTo>
                  <a:pt x="0" y="10286999"/>
                </a:lnTo>
                <a:lnTo>
                  <a:pt x="0" y="0"/>
                </a:lnTo>
                <a:lnTo>
                  <a:pt x="7010622" y="0"/>
                </a:lnTo>
                <a:lnTo>
                  <a:pt x="7010622" y="10286999"/>
                </a:lnTo>
                <a:close/>
              </a:path>
            </a:pathLst>
          </a:custGeom>
          <a:solidFill>
            <a:srgbClr val="4F86C7"/>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7183873"/>
            <a:ext cx="3232362" cy="3103125"/>
          </a:xfrm>
          <a:prstGeom prst="rect">
            <a:avLst/>
          </a:prstGeom>
        </p:spPr>
      </p:pic>
      <p:sp>
        <p:nvSpPr>
          <p:cNvPr id="2" name="Holder 2"/>
          <p:cNvSpPr>
            <a:spLocks noGrp="1"/>
          </p:cNvSpPr>
          <p:nvPr>
            <p:ph type="title"/>
          </p:nvPr>
        </p:nvSpPr>
        <p:spPr/>
        <p:txBody>
          <a:bodyPr lIns="0" tIns="0" rIns="0" bIns="0"/>
          <a:lstStyle>
            <a:lvl1pPr>
              <a:defRPr sz="2700" b="0" i="0">
                <a:solidFill>
                  <a:schemeClr val="tx1"/>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672503" y="272305"/>
            <a:ext cx="7183119" cy="1054100"/>
          </a:xfrm>
          <a:prstGeom prst="rect">
            <a:avLst/>
          </a:prstGeom>
        </p:spPr>
        <p:txBody>
          <a:bodyPr wrap="square" lIns="0" tIns="0" rIns="0" bIns="0">
            <a:spAutoFit/>
          </a:bodyPr>
          <a:lstStyle>
            <a:lvl1pPr>
              <a:defRPr sz="2700" b="0" i="0">
                <a:solidFill>
                  <a:schemeClr val="tx1"/>
                </a:solidFill>
                <a:latin typeface="Verdana"/>
                <a:cs typeface="Verdana"/>
              </a:defRPr>
            </a:lvl1pPr>
          </a:lstStyle>
          <a:p>
            <a:endParaRPr/>
          </a:p>
        </p:txBody>
      </p:sp>
      <p:sp>
        <p:nvSpPr>
          <p:cNvPr id="3" name="Holder 3"/>
          <p:cNvSpPr>
            <a:spLocks noGrp="1"/>
          </p:cNvSpPr>
          <p:nvPr>
            <p:ph type="body" idx="1"/>
          </p:nvPr>
        </p:nvSpPr>
        <p:spPr>
          <a:xfrm>
            <a:off x="1648250" y="3845114"/>
            <a:ext cx="14991498" cy="4654550"/>
          </a:xfrm>
          <a:prstGeom prst="rect">
            <a:avLst/>
          </a:prstGeom>
        </p:spPr>
        <p:txBody>
          <a:bodyPr wrap="square" lIns="0" tIns="0" rIns="0" bIns="0">
            <a:spAutoFit/>
          </a:bodyPr>
          <a:lstStyle>
            <a:lvl1pPr>
              <a:defRPr sz="2400" b="0" i="0">
                <a:solidFill>
                  <a:srgbClr val="13110E"/>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10/6/2022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ommtank.com/tank-articles/underground-storage-tank-monitoring-systems/"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s://faast.waterboards.ca.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terboards.ca.gov/water_issues/programs/ustcf/rust.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RUST@waterboards.ca.gov" TargetMode="External"/><Relationship Id="rId5" Type="http://schemas.openxmlformats.org/officeDocument/2006/relationships/hyperlink" Target="https://www.waterboards.ca.gov/water_issues/programs/ustcf/docs/rust/rust-loan-fact-sheet_04_22.pdf" TargetMode="External"/><Relationship Id="rId4" Type="http://schemas.openxmlformats.org/officeDocument/2006/relationships/hyperlink" Target="https://www.waterboards.ca.gov/water_issues/programs/ustcf/docs/rust/rust_grant_fact_sheet_04_22.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waterboards.ca.gov/ust/regulatory/docs/hsc_6_7_01_2019.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A picture containing text, outdoor, sky, ground&#10;&#10;Description automatically generated">
            <a:extLst>
              <a:ext uri="{FF2B5EF4-FFF2-40B4-BE49-F238E27FC236}">
                <a16:creationId xmlns:a16="http://schemas.microsoft.com/office/drawing/2014/main" id="{B488CB51-B7AB-C593-1FB2-71436CE54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5770" y="0"/>
            <a:ext cx="12523590" cy="10286989"/>
          </a:xfrm>
          <a:prstGeom prst="rect">
            <a:avLst/>
          </a:prstGeom>
        </p:spPr>
      </p:pic>
      <p:grpSp>
        <p:nvGrpSpPr>
          <p:cNvPr id="3" name="object 3"/>
          <p:cNvGrpSpPr>
            <a:grpSpLocks/>
          </p:cNvGrpSpPr>
          <p:nvPr/>
        </p:nvGrpSpPr>
        <p:grpSpPr>
          <a:xfrm>
            <a:off x="0" y="0"/>
            <a:ext cx="13651230" cy="10287000"/>
            <a:chOff x="0" y="0"/>
            <a:chExt cx="13651230" cy="10287000"/>
          </a:xfrm>
        </p:grpSpPr>
        <p:sp>
          <p:nvSpPr>
            <p:cNvPr id="4" name="object 4"/>
            <p:cNvSpPr>
              <a:spLocks/>
            </p:cNvSpPr>
            <p:nvPr/>
          </p:nvSpPr>
          <p:spPr>
            <a:xfrm>
              <a:off x="0" y="11"/>
              <a:ext cx="13291185" cy="10287000"/>
            </a:xfrm>
            <a:custGeom>
              <a:avLst/>
              <a:gdLst/>
              <a:ahLst/>
              <a:cxnLst/>
              <a:rect l="l" t="t" r="r" b="b"/>
              <a:pathLst>
                <a:path w="13291185" h="10287000">
                  <a:moveTo>
                    <a:pt x="13290830" y="10287000"/>
                  </a:moveTo>
                  <a:lnTo>
                    <a:pt x="10906658" y="0"/>
                  </a:lnTo>
                  <a:lnTo>
                    <a:pt x="10687037" y="0"/>
                  </a:lnTo>
                  <a:lnTo>
                    <a:pt x="6301473" y="0"/>
                  </a:lnTo>
                  <a:lnTo>
                    <a:pt x="0" y="0"/>
                  </a:lnTo>
                  <a:lnTo>
                    <a:pt x="0" y="10286987"/>
                  </a:lnTo>
                  <a:lnTo>
                    <a:pt x="8685632" y="10286987"/>
                  </a:lnTo>
                  <a:lnTo>
                    <a:pt x="13290830" y="10287000"/>
                  </a:lnTo>
                  <a:close/>
                </a:path>
              </a:pathLst>
            </a:custGeom>
            <a:solidFill>
              <a:srgbClr val="4F86C7"/>
            </a:solidFill>
          </p:spPr>
          <p:txBody>
            <a:bodyPr wrap="square" lIns="0" tIns="0" rIns="0" bIns="0" rtlCol="0"/>
            <a:lstStyle/>
            <a:p>
              <a:endParaRPr dirty="0"/>
            </a:p>
          </p:txBody>
        </p:sp>
        <p:sp>
          <p:nvSpPr>
            <p:cNvPr id="5" name="object 5"/>
            <p:cNvSpPr>
              <a:spLocks/>
            </p:cNvSpPr>
            <p:nvPr/>
          </p:nvSpPr>
          <p:spPr>
            <a:xfrm>
              <a:off x="10699455" y="0"/>
              <a:ext cx="2951480" cy="10287000"/>
            </a:xfrm>
            <a:custGeom>
              <a:avLst/>
              <a:gdLst/>
              <a:ahLst/>
              <a:cxnLst/>
              <a:rect l="l" t="t" r="r" b="b"/>
              <a:pathLst>
                <a:path w="2951480" h="10287000">
                  <a:moveTo>
                    <a:pt x="2951261" y="10287000"/>
                  </a:moveTo>
                  <a:lnTo>
                    <a:pt x="2384168" y="10287000"/>
                  </a:lnTo>
                  <a:lnTo>
                    <a:pt x="0" y="0"/>
                  </a:lnTo>
                  <a:lnTo>
                    <a:pt x="567093" y="0"/>
                  </a:lnTo>
                  <a:lnTo>
                    <a:pt x="2951261" y="10287000"/>
                  </a:lnTo>
                  <a:close/>
                </a:path>
              </a:pathLst>
            </a:custGeom>
            <a:solidFill>
              <a:srgbClr val="FFFFFF"/>
            </a:solidFill>
          </p:spPr>
          <p:txBody>
            <a:bodyPr wrap="square" lIns="0" tIns="0" rIns="0" bIns="0" rtlCol="0"/>
            <a:lstStyle/>
            <a:p>
              <a:endParaRPr/>
            </a:p>
          </p:txBody>
        </p:sp>
      </p:grpSp>
      <p:sp>
        <p:nvSpPr>
          <p:cNvPr id="7" name="object 7"/>
          <p:cNvSpPr txBox="1"/>
          <p:nvPr/>
        </p:nvSpPr>
        <p:spPr>
          <a:xfrm>
            <a:off x="1016000" y="1781162"/>
            <a:ext cx="9499600" cy="4996240"/>
          </a:xfrm>
          <a:prstGeom prst="rect">
            <a:avLst/>
          </a:prstGeom>
        </p:spPr>
        <p:txBody>
          <a:bodyPr vert="horz" wrap="square" lIns="0" tIns="172720" rIns="0" bIns="0" rtlCol="0">
            <a:spAutoFit/>
          </a:bodyPr>
          <a:lstStyle/>
          <a:p>
            <a:pPr marL="12700" marR="5080">
              <a:lnSpc>
                <a:spcPts val="11550"/>
              </a:lnSpc>
              <a:spcBef>
                <a:spcPts val="1360"/>
              </a:spcBef>
            </a:pPr>
            <a:r>
              <a:rPr lang="en-US" sz="10500" b="1" spc="165" dirty="0">
                <a:solidFill>
                  <a:srgbClr val="FFFFFF"/>
                </a:solidFill>
                <a:cs typeface="Tahoma"/>
              </a:rPr>
              <a:t>Underground </a:t>
            </a:r>
          </a:p>
          <a:p>
            <a:pPr marL="12700" marR="5080">
              <a:lnSpc>
                <a:spcPts val="11550"/>
              </a:lnSpc>
              <a:spcBef>
                <a:spcPts val="1360"/>
              </a:spcBef>
            </a:pPr>
            <a:r>
              <a:rPr lang="en-US" sz="10500" b="1" spc="165" dirty="0">
                <a:solidFill>
                  <a:srgbClr val="FFFFFF"/>
                </a:solidFill>
                <a:cs typeface="Tahoma"/>
              </a:rPr>
              <a:t>Storage Tanks </a:t>
            </a:r>
          </a:p>
          <a:p>
            <a:pPr marL="12700" marR="5080">
              <a:lnSpc>
                <a:spcPts val="11550"/>
              </a:lnSpc>
              <a:spcBef>
                <a:spcPts val="1360"/>
              </a:spcBef>
            </a:pPr>
            <a:r>
              <a:rPr lang="en-US" sz="10500" b="1" spc="165" dirty="0">
                <a:solidFill>
                  <a:srgbClr val="FFFFFF"/>
                </a:solidFill>
                <a:cs typeface="Tahoma"/>
              </a:rPr>
              <a:t>(UST) Closure</a:t>
            </a:r>
          </a:p>
        </p:txBody>
      </p:sp>
      <p:sp>
        <p:nvSpPr>
          <p:cNvPr id="8" name="TextBox 7">
            <a:extLst>
              <a:ext uri="{FF2B5EF4-FFF2-40B4-BE49-F238E27FC236}">
                <a16:creationId xmlns:a16="http://schemas.microsoft.com/office/drawing/2014/main" id="{C2A2DE85-8EC9-1437-2905-69515124A10A}"/>
              </a:ext>
            </a:extLst>
          </p:cNvPr>
          <p:cNvSpPr txBox="1"/>
          <p:nvPr/>
        </p:nvSpPr>
        <p:spPr>
          <a:xfrm>
            <a:off x="6138973" y="7831571"/>
            <a:ext cx="3723640" cy="1754326"/>
          </a:xfrm>
          <a:prstGeom prst="rect">
            <a:avLst/>
          </a:prstGeom>
          <a:noFill/>
        </p:spPr>
        <p:txBody>
          <a:bodyPr wrap="square" rtlCol="0">
            <a:spAutoFit/>
          </a:bodyPr>
          <a:lstStyle/>
          <a:p>
            <a:r>
              <a:rPr lang="en-US" sz="3600" dirty="0">
                <a:solidFill>
                  <a:schemeClr val="bg1"/>
                </a:solidFill>
              </a:rPr>
              <a:t>Mclean Reich</a:t>
            </a:r>
          </a:p>
          <a:p>
            <a:r>
              <a:rPr lang="en-US" sz="3600" dirty="0">
                <a:solidFill>
                  <a:schemeClr val="bg1"/>
                </a:solidFill>
              </a:rPr>
              <a:t>Robert Smith</a:t>
            </a:r>
          </a:p>
          <a:p>
            <a:r>
              <a:rPr lang="en-US" sz="3600" dirty="0">
                <a:solidFill>
                  <a:schemeClr val="bg1"/>
                </a:solidFill>
              </a:rPr>
              <a:t>Johnny Wales</a:t>
            </a:r>
          </a:p>
        </p:txBody>
      </p:sp>
      <p:pic>
        <p:nvPicPr>
          <p:cNvPr id="16" name="Picture 15" descr="Logo&#10;&#10;Description automatically generated with low confidence">
            <a:extLst>
              <a:ext uri="{FF2B5EF4-FFF2-40B4-BE49-F238E27FC236}">
                <a16:creationId xmlns:a16="http://schemas.microsoft.com/office/drawing/2014/main" id="{E4E10ADB-9B24-245D-1FB4-44874CDF3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595" y="410192"/>
            <a:ext cx="5991459" cy="1089356"/>
          </a:xfrm>
          <a:prstGeom prst="rect">
            <a:avLst/>
          </a:prstGeom>
        </p:spPr>
      </p:pic>
      <p:sp>
        <p:nvSpPr>
          <p:cNvPr id="2" name="TextBox 1">
            <a:extLst>
              <a:ext uri="{FF2B5EF4-FFF2-40B4-BE49-F238E27FC236}">
                <a16:creationId xmlns:a16="http://schemas.microsoft.com/office/drawing/2014/main" id="{6D8DD260-6360-46C4-C41E-AE0A08403749}"/>
              </a:ext>
            </a:extLst>
          </p:cNvPr>
          <p:cNvSpPr txBox="1"/>
          <p:nvPr/>
        </p:nvSpPr>
        <p:spPr>
          <a:xfrm>
            <a:off x="1168400" y="7831571"/>
            <a:ext cx="3723640" cy="1754326"/>
          </a:xfrm>
          <a:prstGeom prst="rect">
            <a:avLst/>
          </a:prstGeom>
          <a:noFill/>
        </p:spPr>
        <p:txBody>
          <a:bodyPr wrap="square" rtlCol="0">
            <a:spAutoFit/>
          </a:bodyPr>
          <a:lstStyle/>
          <a:p>
            <a:r>
              <a:rPr lang="en-US" sz="3600" dirty="0">
                <a:solidFill>
                  <a:schemeClr val="bg1"/>
                </a:solidFill>
              </a:rPr>
              <a:t>Roohi Toosi, PE</a:t>
            </a:r>
          </a:p>
          <a:p>
            <a:r>
              <a:rPr lang="en-US" sz="3600" dirty="0">
                <a:solidFill>
                  <a:schemeClr val="bg1"/>
                </a:solidFill>
              </a:rPr>
              <a:t>Jay Sandoval, CIH</a:t>
            </a:r>
          </a:p>
          <a:p>
            <a:r>
              <a:rPr lang="en-US" sz="3600" dirty="0">
                <a:solidFill>
                  <a:schemeClr val="bg1"/>
                </a:solidFill>
              </a:rPr>
              <a:t>Patrick Naffah, CIH</a:t>
            </a:r>
          </a:p>
        </p:txBody>
      </p:sp>
      <p:pic>
        <p:nvPicPr>
          <p:cNvPr id="6" name="Picture 6" descr="California State Water Resources Control Board - Organizations - California  Open Data">
            <a:extLst>
              <a:ext uri="{FF2B5EF4-FFF2-40B4-BE49-F238E27FC236}">
                <a16:creationId xmlns:a16="http://schemas.microsoft.com/office/drawing/2014/main" id="{3447D25C-F9CD-617A-010B-EAAE356D54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1108" y="205411"/>
            <a:ext cx="2162096" cy="149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7011034" cy="10287000"/>
            <a:chOff x="0" y="0"/>
            <a:chExt cx="7011034" cy="10287000"/>
          </a:xfrm>
        </p:grpSpPr>
        <p:sp>
          <p:nvSpPr>
            <p:cNvPr id="3" name="object 3"/>
            <p:cNvSpPr/>
            <p:nvPr/>
          </p:nvSpPr>
          <p:spPr>
            <a:xfrm>
              <a:off x="0" y="0"/>
              <a:ext cx="7011034" cy="10287000"/>
            </a:xfrm>
            <a:custGeom>
              <a:avLst/>
              <a:gdLst/>
              <a:ahLst/>
              <a:cxnLst/>
              <a:rect l="l" t="t" r="r" b="b"/>
              <a:pathLst>
                <a:path w="7011034" h="10287000">
                  <a:moveTo>
                    <a:pt x="7010622" y="10286998"/>
                  </a:moveTo>
                  <a:lnTo>
                    <a:pt x="0" y="10286998"/>
                  </a:lnTo>
                  <a:lnTo>
                    <a:pt x="0" y="0"/>
                  </a:lnTo>
                  <a:lnTo>
                    <a:pt x="7010622" y="0"/>
                  </a:lnTo>
                  <a:lnTo>
                    <a:pt x="7010622" y="10286998"/>
                  </a:lnTo>
                  <a:close/>
                </a:path>
              </a:pathLst>
            </a:custGeom>
            <a:solidFill>
              <a:srgbClr val="4F86C7"/>
            </a:solidFill>
          </p:spPr>
          <p:txBody>
            <a:bodyPr wrap="square" lIns="0" tIns="0" rIns="0" bIns="0" rtlCol="0"/>
            <a:lstStyle/>
            <a:p>
              <a:endParaRPr/>
            </a:p>
          </p:txBody>
        </p:sp>
        <p:pic>
          <p:nvPicPr>
            <p:cNvPr id="4" name="object 4"/>
            <p:cNvPicPr/>
            <p:nvPr/>
          </p:nvPicPr>
          <p:blipFill>
            <a:blip r:embed="rId3" cstate="print"/>
            <a:stretch>
              <a:fillRect/>
            </a:stretch>
          </p:blipFill>
          <p:spPr>
            <a:xfrm>
              <a:off x="0" y="7183872"/>
              <a:ext cx="3232362" cy="3103126"/>
            </a:xfrm>
            <a:prstGeom prst="rect">
              <a:avLst/>
            </a:prstGeom>
          </p:spPr>
        </p:pic>
      </p:grpSp>
      <p:sp>
        <p:nvSpPr>
          <p:cNvPr id="9" name="object 9"/>
          <p:cNvSpPr txBox="1">
            <a:spLocks noGrp="1"/>
          </p:cNvSpPr>
          <p:nvPr>
            <p:ph type="title"/>
          </p:nvPr>
        </p:nvSpPr>
        <p:spPr>
          <a:xfrm>
            <a:off x="1016000" y="916941"/>
            <a:ext cx="4470400" cy="6878165"/>
          </a:xfrm>
          <a:prstGeom prst="rect">
            <a:avLst/>
          </a:prstGeom>
        </p:spPr>
        <p:txBody>
          <a:bodyPr vert="horz" wrap="square" lIns="0" tIns="90805" rIns="0" bIns="0" rtlCol="0">
            <a:spAutoFit/>
          </a:bodyPr>
          <a:lstStyle/>
          <a:p>
            <a:pPr marL="12700">
              <a:lnSpc>
                <a:spcPct val="100000"/>
              </a:lnSpc>
              <a:spcBef>
                <a:spcPts val="715"/>
              </a:spcBef>
            </a:pPr>
            <a:r>
              <a:rPr lang="en-US" sz="6300" b="1" spc="114" dirty="0">
                <a:solidFill>
                  <a:srgbClr val="FFFFFF"/>
                </a:solidFill>
                <a:latin typeface="+mj-lt"/>
              </a:rPr>
              <a:t>Which USTs are Subject to Closure?</a:t>
            </a:r>
            <a:br>
              <a:rPr lang="en-US" sz="6300" b="1" spc="114" dirty="0">
                <a:solidFill>
                  <a:srgbClr val="FFFFFF"/>
                </a:solidFill>
                <a:latin typeface="+mj-lt"/>
              </a:rPr>
            </a:br>
            <a:br>
              <a:rPr lang="en-US" sz="6300" b="1" spc="114" dirty="0">
                <a:solidFill>
                  <a:srgbClr val="FFFFFF"/>
                </a:solidFill>
                <a:latin typeface="+mj-lt"/>
              </a:rPr>
            </a:br>
            <a:br>
              <a:rPr lang="en-US" sz="6300" b="1" spc="114" dirty="0">
                <a:solidFill>
                  <a:srgbClr val="FFFFFF"/>
                </a:solidFill>
                <a:latin typeface="+mj-lt"/>
              </a:rPr>
            </a:br>
            <a:br>
              <a:rPr lang="en-US" sz="6300" b="1" spc="114" dirty="0">
                <a:solidFill>
                  <a:srgbClr val="FFFFFF"/>
                </a:solidFill>
                <a:latin typeface="+mj-lt"/>
              </a:rPr>
            </a:br>
            <a:endParaRPr sz="6300" b="1" dirty="0">
              <a:latin typeface="+mj-lt"/>
            </a:endParaRPr>
          </a:p>
        </p:txBody>
      </p:sp>
      <p:sp>
        <p:nvSpPr>
          <p:cNvPr id="6" name="TextBox 5">
            <a:extLst>
              <a:ext uri="{FF2B5EF4-FFF2-40B4-BE49-F238E27FC236}">
                <a16:creationId xmlns:a16="http://schemas.microsoft.com/office/drawing/2014/main" id="{4E9F9A94-A2A4-4FE4-83E9-364FC82F328A}"/>
              </a:ext>
            </a:extLst>
          </p:cNvPr>
          <p:cNvSpPr txBox="1"/>
          <p:nvPr/>
        </p:nvSpPr>
        <p:spPr>
          <a:xfrm>
            <a:off x="7816375" y="2226402"/>
            <a:ext cx="9556955" cy="1815882"/>
          </a:xfrm>
          <a:prstGeom prst="rect">
            <a:avLst/>
          </a:prstGeom>
          <a:noFill/>
        </p:spPr>
        <p:txBody>
          <a:bodyPr wrap="square" rtlCol="0">
            <a:spAutoFit/>
          </a:bodyPr>
          <a:lstStyle/>
          <a:p>
            <a:pPr marL="914400" lvl="1" indent="-457200">
              <a:buFont typeface="Arial" panose="020B0604020202020204" pitchFamily="34" charset="0"/>
              <a:buChar char="•"/>
            </a:pPr>
            <a:endParaRPr lang="en-US" sz="2800" dirty="0"/>
          </a:p>
          <a:p>
            <a:pPr lvl="1"/>
            <a:endParaRPr lang="en-US" sz="2800" dirty="0"/>
          </a:p>
          <a:p>
            <a:pPr marL="914400" lvl="1" indent="-457200">
              <a:buFont typeface="Arial" panose="020B0604020202020204" pitchFamily="34" charset="0"/>
              <a:buChar char="•"/>
            </a:pPr>
            <a:endParaRPr lang="en-US" sz="2800" dirty="0"/>
          </a:p>
          <a:p>
            <a:pPr lvl="1"/>
            <a:endParaRPr lang="en-US" sz="2800" dirty="0"/>
          </a:p>
        </p:txBody>
      </p:sp>
      <p:sp>
        <p:nvSpPr>
          <p:cNvPr id="7" name="TextBox 6">
            <a:extLst>
              <a:ext uri="{FF2B5EF4-FFF2-40B4-BE49-F238E27FC236}">
                <a16:creationId xmlns:a16="http://schemas.microsoft.com/office/drawing/2014/main" id="{5BC14EF2-F616-54B4-1DE5-02CA0F840996}"/>
              </a:ext>
            </a:extLst>
          </p:cNvPr>
          <p:cNvSpPr txBox="1"/>
          <p:nvPr/>
        </p:nvSpPr>
        <p:spPr>
          <a:xfrm>
            <a:off x="7374243" y="916941"/>
            <a:ext cx="10913757" cy="769441"/>
          </a:xfrm>
          <a:prstGeom prst="rect">
            <a:avLst/>
          </a:prstGeom>
          <a:noFill/>
        </p:spPr>
        <p:txBody>
          <a:bodyPr wrap="none" rtlCol="0">
            <a:spAutoFit/>
          </a:bodyPr>
          <a:lstStyle/>
          <a:p>
            <a:r>
              <a:rPr lang="en-US" sz="4400" b="1" spc="114" dirty="0">
                <a:solidFill>
                  <a:srgbClr val="4F86C7"/>
                </a:solidFill>
                <a:latin typeface="+mj-lt"/>
              </a:rPr>
              <a:t>What </a:t>
            </a:r>
            <a:r>
              <a:rPr lang="pt-BR" sz="4400" b="1" spc="114" dirty="0">
                <a:solidFill>
                  <a:srgbClr val="4F86C7"/>
                </a:solidFill>
                <a:latin typeface="+mj-lt"/>
              </a:rPr>
              <a:t>H&amp;SC 25291(a)(1)-(6) require? (cont.)</a:t>
            </a:r>
            <a:endParaRPr lang="en-US" sz="4400" dirty="0">
              <a:solidFill>
                <a:srgbClr val="4F86C7"/>
              </a:solidFill>
            </a:endParaRPr>
          </a:p>
        </p:txBody>
      </p:sp>
      <p:sp>
        <p:nvSpPr>
          <p:cNvPr id="10" name="TextBox 9">
            <a:extLst>
              <a:ext uri="{FF2B5EF4-FFF2-40B4-BE49-F238E27FC236}">
                <a16:creationId xmlns:a16="http://schemas.microsoft.com/office/drawing/2014/main" id="{C19877ED-1A39-459D-2512-2881A816CDD8}"/>
              </a:ext>
            </a:extLst>
          </p:cNvPr>
          <p:cNvSpPr txBox="1"/>
          <p:nvPr/>
        </p:nvSpPr>
        <p:spPr>
          <a:xfrm>
            <a:off x="7816377" y="1827499"/>
            <a:ext cx="9556955" cy="923330"/>
          </a:xfrm>
          <a:prstGeom prst="rect">
            <a:avLst/>
          </a:prstGeom>
          <a:noFill/>
        </p:spPr>
        <p:txBody>
          <a:bodyPr wrap="square" rtlCol="0">
            <a:spAutoFit/>
          </a:bodyPr>
          <a:lstStyle/>
          <a:p>
            <a:pPr>
              <a:spcBef>
                <a:spcPts val="600"/>
              </a:spcBef>
            </a:pPr>
            <a:endParaRPr lang="en-US" sz="2600" dirty="0"/>
          </a:p>
          <a:p>
            <a:pPr lvl="1"/>
            <a:endParaRPr lang="en-US" sz="2800" dirty="0"/>
          </a:p>
        </p:txBody>
      </p:sp>
      <p:graphicFrame>
        <p:nvGraphicFramePr>
          <p:cNvPr id="12" name="Diagram 11">
            <a:extLst>
              <a:ext uri="{FF2B5EF4-FFF2-40B4-BE49-F238E27FC236}">
                <a16:creationId xmlns:a16="http://schemas.microsoft.com/office/drawing/2014/main" id="{4726417D-382C-833C-1217-31B8370C3FCF}"/>
              </a:ext>
            </a:extLst>
          </p:cNvPr>
          <p:cNvGraphicFramePr/>
          <p:nvPr>
            <p:extLst>
              <p:ext uri="{D42A27DB-BD31-4B8C-83A1-F6EECF244321}">
                <p14:modId xmlns:p14="http://schemas.microsoft.com/office/powerpoint/2010/main" val="3997447318"/>
              </p:ext>
            </p:extLst>
          </p:nvPr>
        </p:nvGraphicFramePr>
        <p:xfrm>
          <a:off x="7374243" y="2340094"/>
          <a:ext cx="9556955" cy="6832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100" name="Picture 4" descr="Tick Symbol In Green Square Checkmark In Checkbox Vector Icon Stock  Illustration - Download Image Now - iStock">
            <a:extLst>
              <a:ext uri="{FF2B5EF4-FFF2-40B4-BE49-F238E27FC236}">
                <a16:creationId xmlns:a16="http://schemas.microsoft.com/office/drawing/2014/main" id="{B009A739-43FF-3ED8-7EA9-2831E15007B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811" t="20052" r="20629" b="22045"/>
          <a:stretch/>
        </p:blipFill>
        <p:spPr bwMode="auto">
          <a:xfrm>
            <a:off x="16931198" y="2340094"/>
            <a:ext cx="884264" cy="8895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ick Symbol In Green Square Checkmark In Checkbox Vector Icon Stock  Illustration - Download Image Now - iStock">
            <a:extLst>
              <a:ext uri="{FF2B5EF4-FFF2-40B4-BE49-F238E27FC236}">
                <a16:creationId xmlns:a16="http://schemas.microsoft.com/office/drawing/2014/main" id="{066BFF5F-6E1C-A0AD-9390-C64E1A6C727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811" t="20052" r="20629" b="22045"/>
          <a:stretch/>
        </p:blipFill>
        <p:spPr bwMode="auto">
          <a:xfrm>
            <a:off x="16931198" y="3343309"/>
            <a:ext cx="884264" cy="8895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Tick Symbol In Green Square Checkmark In Checkbox Vector Icon Stock  Illustration - Download Image Now - iStock">
            <a:extLst>
              <a:ext uri="{FF2B5EF4-FFF2-40B4-BE49-F238E27FC236}">
                <a16:creationId xmlns:a16="http://schemas.microsoft.com/office/drawing/2014/main" id="{21AD81F3-92D8-275A-EA3E-2291DAF1547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811" t="20052" r="20629" b="22045"/>
          <a:stretch/>
        </p:blipFill>
        <p:spPr bwMode="auto">
          <a:xfrm>
            <a:off x="16931198" y="4346524"/>
            <a:ext cx="884264" cy="8895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Tick Symbol In Green Square Checkmark In Checkbox Vector Icon Stock  Illustration - Download Image Now - iStock">
            <a:extLst>
              <a:ext uri="{FF2B5EF4-FFF2-40B4-BE49-F238E27FC236}">
                <a16:creationId xmlns:a16="http://schemas.microsoft.com/office/drawing/2014/main" id="{8A10B05B-AAD4-4E66-9934-7E0248E93DA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811" t="20052" r="20629" b="22045"/>
          <a:stretch/>
        </p:blipFill>
        <p:spPr bwMode="auto">
          <a:xfrm>
            <a:off x="16931198" y="5349739"/>
            <a:ext cx="884264" cy="8895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ick Symbol In Green Square Checkmark In Checkbox Vector Icon Stock  Illustration - Download Image Now - iStock">
            <a:extLst>
              <a:ext uri="{FF2B5EF4-FFF2-40B4-BE49-F238E27FC236}">
                <a16:creationId xmlns:a16="http://schemas.microsoft.com/office/drawing/2014/main" id="{A2CE43AC-0D7E-4203-A7F9-6957CF56928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811" t="20052" r="20629" b="22045"/>
          <a:stretch/>
        </p:blipFill>
        <p:spPr bwMode="auto">
          <a:xfrm>
            <a:off x="16931198" y="6352954"/>
            <a:ext cx="884264" cy="889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ick Symbol In Green Square Checkmark In Checkbox Vector Icon Stock  Illustration - Download Image Now - iStock">
            <a:extLst>
              <a:ext uri="{FF2B5EF4-FFF2-40B4-BE49-F238E27FC236}">
                <a16:creationId xmlns:a16="http://schemas.microsoft.com/office/drawing/2014/main" id="{3BA34231-B76F-C08A-CCE8-E3F085CFD5F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811" t="20052" r="20629" b="22045"/>
          <a:stretch/>
        </p:blipFill>
        <p:spPr bwMode="auto">
          <a:xfrm>
            <a:off x="16931198" y="7356169"/>
            <a:ext cx="884264" cy="8895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ick Symbol In Green Square Checkmark In Checkbox Vector Icon Stock  Illustration - Download Image Now - iStock">
            <a:extLst>
              <a:ext uri="{FF2B5EF4-FFF2-40B4-BE49-F238E27FC236}">
                <a16:creationId xmlns:a16="http://schemas.microsoft.com/office/drawing/2014/main" id="{81BAC0A5-47D2-70AB-920D-6DED2AAFF30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811" t="20052" r="20629" b="22045"/>
          <a:stretch/>
        </p:blipFill>
        <p:spPr bwMode="auto">
          <a:xfrm>
            <a:off x="16931198" y="8340057"/>
            <a:ext cx="884264" cy="88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2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7011034" cy="10287000"/>
            <a:chOff x="0" y="0"/>
            <a:chExt cx="7011034" cy="10287000"/>
          </a:xfrm>
        </p:grpSpPr>
        <p:sp>
          <p:nvSpPr>
            <p:cNvPr id="3" name="object 3"/>
            <p:cNvSpPr/>
            <p:nvPr/>
          </p:nvSpPr>
          <p:spPr>
            <a:xfrm>
              <a:off x="0" y="0"/>
              <a:ext cx="7011034" cy="10287000"/>
            </a:xfrm>
            <a:custGeom>
              <a:avLst/>
              <a:gdLst/>
              <a:ahLst/>
              <a:cxnLst/>
              <a:rect l="l" t="t" r="r" b="b"/>
              <a:pathLst>
                <a:path w="7011034" h="10287000">
                  <a:moveTo>
                    <a:pt x="7010622" y="10286998"/>
                  </a:moveTo>
                  <a:lnTo>
                    <a:pt x="0" y="10286998"/>
                  </a:lnTo>
                  <a:lnTo>
                    <a:pt x="0" y="0"/>
                  </a:lnTo>
                  <a:lnTo>
                    <a:pt x="7010622" y="0"/>
                  </a:lnTo>
                  <a:lnTo>
                    <a:pt x="7010622" y="10286998"/>
                  </a:lnTo>
                  <a:close/>
                </a:path>
              </a:pathLst>
            </a:custGeom>
            <a:solidFill>
              <a:srgbClr val="4F86C7"/>
            </a:solidFill>
          </p:spPr>
          <p:txBody>
            <a:bodyPr wrap="square" lIns="0" tIns="0" rIns="0" bIns="0" rtlCol="0"/>
            <a:lstStyle/>
            <a:p>
              <a:endParaRPr/>
            </a:p>
          </p:txBody>
        </p:sp>
        <p:pic>
          <p:nvPicPr>
            <p:cNvPr id="4" name="object 4"/>
            <p:cNvPicPr/>
            <p:nvPr/>
          </p:nvPicPr>
          <p:blipFill>
            <a:blip r:embed="rId3" cstate="print"/>
            <a:stretch>
              <a:fillRect/>
            </a:stretch>
          </p:blipFill>
          <p:spPr>
            <a:xfrm>
              <a:off x="0" y="7183872"/>
              <a:ext cx="3232362" cy="3103126"/>
            </a:xfrm>
            <a:prstGeom prst="rect">
              <a:avLst/>
            </a:prstGeom>
          </p:spPr>
        </p:pic>
      </p:grpSp>
      <p:sp>
        <p:nvSpPr>
          <p:cNvPr id="9" name="object 9"/>
          <p:cNvSpPr txBox="1">
            <a:spLocks noGrp="1"/>
          </p:cNvSpPr>
          <p:nvPr>
            <p:ph type="title"/>
          </p:nvPr>
        </p:nvSpPr>
        <p:spPr>
          <a:xfrm>
            <a:off x="1016000" y="916941"/>
            <a:ext cx="4586778" cy="5908669"/>
          </a:xfrm>
          <a:prstGeom prst="rect">
            <a:avLst/>
          </a:prstGeom>
        </p:spPr>
        <p:txBody>
          <a:bodyPr vert="horz" wrap="square" lIns="0" tIns="90805" rIns="0" bIns="0" rtlCol="0">
            <a:spAutoFit/>
          </a:bodyPr>
          <a:lstStyle/>
          <a:p>
            <a:pPr marL="12700" algn="l">
              <a:lnSpc>
                <a:spcPct val="100000"/>
              </a:lnSpc>
              <a:spcBef>
                <a:spcPts val="715"/>
              </a:spcBef>
            </a:pPr>
            <a:r>
              <a:rPr lang="en-US" sz="6300" b="1" spc="114" dirty="0">
                <a:solidFill>
                  <a:srgbClr val="FFFFFF"/>
                </a:solidFill>
                <a:latin typeface="+mj-lt"/>
              </a:rPr>
              <a:t>Which USTs are Subject to Closure?</a:t>
            </a:r>
            <a:br>
              <a:rPr lang="en-US" sz="6300" b="1" spc="114" dirty="0">
                <a:solidFill>
                  <a:srgbClr val="FFFFFF"/>
                </a:solidFill>
                <a:latin typeface="+mj-lt"/>
              </a:rPr>
            </a:br>
            <a:br>
              <a:rPr lang="en-US" sz="6300" b="1" spc="114" dirty="0">
                <a:solidFill>
                  <a:srgbClr val="FFFFFF"/>
                </a:solidFill>
                <a:latin typeface="+mj-lt"/>
              </a:rPr>
            </a:br>
            <a:br>
              <a:rPr lang="en-US" sz="6300" b="1" spc="114" dirty="0">
                <a:solidFill>
                  <a:srgbClr val="FFFFFF"/>
                </a:solidFill>
                <a:latin typeface="+mj-lt"/>
              </a:rPr>
            </a:br>
            <a:endParaRPr sz="6300" b="1" dirty="0">
              <a:latin typeface="+mj-lt"/>
            </a:endParaRPr>
          </a:p>
        </p:txBody>
      </p:sp>
      <p:sp>
        <p:nvSpPr>
          <p:cNvPr id="6" name="TextBox 5">
            <a:extLst>
              <a:ext uri="{FF2B5EF4-FFF2-40B4-BE49-F238E27FC236}">
                <a16:creationId xmlns:a16="http://schemas.microsoft.com/office/drawing/2014/main" id="{4E9F9A94-A2A4-4FE4-83E9-364FC82F328A}"/>
              </a:ext>
            </a:extLst>
          </p:cNvPr>
          <p:cNvSpPr txBox="1"/>
          <p:nvPr/>
        </p:nvSpPr>
        <p:spPr>
          <a:xfrm>
            <a:off x="7715045" y="1734281"/>
            <a:ext cx="9556955" cy="5863144"/>
          </a:xfrm>
          <a:prstGeom prst="rect">
            <a:avLst/>
          </a:prstGeom>
          <a:noFill/>
        </p:spPr>
        <p:txBody>
          <a:bodyPr wrap="square" rtlCol="0">
            <a:spAutoFit/>
          </a:bodyPr>
          <a:lstStyle/>
          <a:p>
            <a:pPr lvl="1"/>
            <a:endParaRPr lang="en-US" sz="2800" dirty="0"/>
          </a:p>
          <a:p>
            <a:pPr marL="914400" lvl="1" indent="-457200">
              <a:spcBef>
                <a:spcPts val="600"/>
              </a:spcBef>
              <a:buFont typeface="Arial" panose="020B0604020202020204" pitchFamily="34" charset="0"/>
              <a:buChar char="•"/>
            </a:pPr>
            <a:r>
              <a:rPr lang="pt-BR" sz="2600" dirty="0"/>
              <a:t>H&amp;SC 25291(a)(6) clarifies that </a:t>
            </a:r>
            <a:r>
              <a:rPr lang="en-US" sz="2600" dirty="0"/>
              <a:t>USTs have met the requirements of primary and secondary containment if:</a:t>
            </a:r>
          </a:p>
          <a:p>
            <a:pPr marL="914400" lvl="1" indent="-457200">
              <a:spcBef>
                <a:spcPts val="600"/>
              </a:spcBef>
              <a:buFont typeface="Arial" panose="020B0604020202020204" pitchFamily="34" charset="0"/>
              <a:buChar char="•"/>
            </a:pPr>
            <a:endParaRPr lang="en-US" sz="2600" dirty="0"/>
          </a:p>
          <a:p>
            <a:pPr marL="1371600" lvl="2" indent="-457200">
              <a:spcBef>
                <a:spcPts val="600"/>
              </a:spcBef>
              <a:buFont typeface="Arial" panose="020B0604020202020204" pitchFamily="34" charset="0"/>
              <a:buChar char="•"/>
            </a:pPr>
            <a:r>
              <a:rPr lang="en-US" sz="2600" dirty="0"/>
              <a:t>The outer shell is from nonearthen materials such as concrete, steel, plastic, fiberglass, etc.</a:t>
            </a:r>
          </a:p>
          <a:p>
            <a:pPr marL="1371600" lvl="2" indent="-457200">
              <a:spcBef>
                <a:spcPts val="600"/>
              </a:spcBef>
              <a:buFont typeface="Arial" panose="020B0604020202020204" pitchFamily="34" charset="0"/>
              <a:buChar char="•"/>
            </a:pPr>
            <a:endParaRPr lang="en-US" sz="2600" dirty="0"/>
          </a:p>
          <a:p>
            <a:pPr marL="1371600" lvl="2" indent="-457200">
              <a:spcBef>
                <a:spcPts val="600"/>
              </a:spcBef>
              <a:buFont typeface="Arial" panose="020B0604020202020204" pitchFamily="34" charset="0"/>
              <a:buChar char="•"/>
            </a:pPr>
            <a:r>
              <a:rPr lang="en-US" sz="2600" dirty="0"/>
              <a:t>Continuous leak detection system that can detect entry of hazardous material from the inner shell to the space between shells </a:t>
            </a:r>
          </a:p>
          <a:p>
            <a:pPr marL="1371600" lvl="2" indent="-457200">
              <a:spcBef>
                <a:spcPts val="600"/>
              </a:spcBef>
              <a:buFont typeface="Arial" panose="020B0604020202020204" pitchFamily="34" charset="0"/>
              <a:buChar char="•"/>
            </a:pPr>
            <a:endParaRPr lang="en-US" sz="2600" dirty="0"/>
          </a:p>
          <a:p>
            <a:pPr marL="1371600" lvl="2" indent="-457200">
              <a:spcBef>
                <a:spcPts val="600"/>
              </a:spcBef>
              <a:buFont typeface="Arial" panose="020B0604020202020204" pitchFamily="34" charset="0"/>
              <a:buChar char="•"/>
            </a:pPr>
            <a:r>
              <a:rPr lang="en-US" sz="2600" dirty="0"/>
              <a:t>Continuous leak detection system that can detect entry of water from the outer shell to the space between shells</a:t>
            </a:r>
          </a:p>
        </p:txBody>
      </p:sp>
      <p:sp>
        <p:nvSpPr>
          <p:cNvPr id="7" name="TextBox 6">
            <a:extLst>
              <a:ext uri="{FF2B5EF4-FFF2-40B4-BE49-F238E27FC236}">
                <a16:creationId xmlns:a16="http://schemas.microsoft.com/office/drawing/2014/main" id="{7BCCA9A1-CD77-BA11-C066-D41E4D002B1D}"/>
              </a:ext>
            </a:extLst>
          </p:cNvPr>
          <p:cNvSpPr txBox="1"/>
          <p:nvPr/>
        </p:nvSpPr>
        <p:spPr>
          <a:xfrm>
            <a:off x="8027034" y="753382"/>
            <a:ext cx="9556955" cy="830997"/>
          </a:xfrm>
          <a:prstGeom prst="rect">
            <a:avLst/>
          </a:prstGeom>
          <a:noFill/>
        </p:spPr>
        <p:txBody>
          <a:bodyPr wrap="square">
            <a:spAutoFit/>
          </a:bodyPr>
          <a:lstStyle/>
          <a:p>
            <a:r>
              <a:rPr lang="en-US" sz="4800" b="1" spc="114" dirty="0">
                <a:solidFill>
                  <a:srgbClr val="4F86C7"/>
                </a:solidFill>
                <a:latin typeface="+mj-lt"/>
              </a:rPr>
              <a:t>Industry Standards for Compliance</a:t>
            </a:r>
            <a:endParaRPr lang="en-US" sz="4800" dirty="0">
              <a:solidFill>
                <a:srgbClr val="4F86C7"/>
              </a:solidFill>
            </a:endParaRPr>
          </a:p>
        </p:txBody>
      </p:sp>
      <p:sp>
        <p:nvSpPr>
          <p:cNvPr id="5" name="Content Placeholder 2">
            <a:extLst>
              <a:ext uri="{FF2B5EF4-FFF2-40B4-BE49-F238E27FC236}">
                <a16:creationId xmlns:a16="http://schemas.microsoft.com/office/drawing/2014/main" id="{B6AA03B7-0953-9F6C-CDBB-D0EF13E58E48}"/>
              </a:ext>
            </a:extLst>
          </p:cNvPr>
          <p:cNvSpPr txBox="1">
            <a:spLocks/>
          </p:cNvSpPr>
          <p:nvPr/>
        </p:nvSpPr>
        <p:spPr>
          <a:xfrm>
            <a:off x="7234024" y="7747327"/>
            <a:ext cx="10518996" cy="8092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rgbClr val="353535"/>
              </a:buClr>
              <a:buFont typeface="Wingdings 3" charset="2"/>
              <a:buNone/>
            </a:pPr>
            <a:r>
              <a:rPr lang="en-US" sz="4000" b="1" dirty="0">
                <a:ln w="22225">
                  <a:solidFill>
                    <a:srgbClr val="31B4E6">
                      <a:lumMod val="50000"/>
                    </a:srgbClr>
                  </a:solidFill>
                  <a:prstDash val="solid"/>
                </a:ln>
                <a:solidFill>
                  <a:srgbClr val="4F86C7"/>
                </a:solidFill>
                <a:latin typeface="Century Gothic" panose="020B0502020202020204"/>
              </a:rPr>
              <a:t>Double-Walled is a Solution</a:t>
            </a:r>
          </a:p>
        </p:txBody>
      </p:sp>
    </p:spTree>
    <p:extLst>
      <p:ext uri="{BB962C8B-B14F-4D97-AF65-F5344CB8AC3E}">
        <p14:creationId xmlns:p14="http://schemas.microsoft.com/office/powerpoint/2010/main" val="319242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831765" y="2964693"/>
            <a:ext cx="3352284" cy="831119"/>
          </a:xfrm>
          <a:custGeom>
            <a:avLst/>
            <a:gdLst/>
            <a:ahLst/>
            <a:cxnLst/>
            <a:rect l="l" t="t" r="r" b="b"/>
            <a:pathLst>
              <a:path w="18288000" h="5842634">
                <a:moveTo>
                  <a:pt x="18287998" y="5842371"/>
                </a:moveTo>
                <a:lnTo>
                  <a:pt x="0" y="5842371"/>
                </a:lnTo>
                <a:lnTo>
                  <a:pt x="0" y="0"/>
                </a:lnTo>
                <a:lnTo>
                  <a:pt x="18287998" y="0"/>
                </a:lnTo>
                <a:lnTo>
                  <a:pt x="18287998" y="5842371"/>
                </a:lnTo>
                <a:close/>
              </a:path>
            </a:pathLst>
          </a:custGeom>
          <a:noFill/>
        </p:spPr>
        <p:txBody>
          <a:bodyPr wrap="square" lIns="0" tIns="0" rIns="0" bIns="0" rtlCol="0"/>
          <a:lstStyle/>
          <a:p>
            <a:pPr algn="ctr"/>
            <a:endParaRPr sz="2800" b="1" dirty="0">
              <a:latin typeface="+mj-lt"/>
            </a:endParaRPr>
          </a:p>
        </p:txBody>
      </p:sp>
      <p:sp>
        <p:nvSpPr>
          <p:cNvPr id="15" name="object 4">
            <a:extLst>
              <a:ext uri="{FF2B5EF4-FFF2-40B4-BE49-F238E27FC236}">
                <a16:creationId xmlns:a16="http://schemas.microsoft.com/office/drawing/2014/main" id="{1B92F665-60CC-44B4-A651-7DC861477174}"/>
              </a:ext>
            </a:extLst>
          </p:cNvPr>
          <p:cNvSpPr/>
          <p:nvPr/>
        </p:nvSpPr>
        <p:spPr>
          <a:xfrm>
            <a:off x="6093110" y="2964693"/>
            <a:ext cx="5279243" cy="1019379"/>
          </a:xfrm>
          <a:custGeom>
            <a:avLst/>
            <a:gdLst/>
            <a:ahLst/>
            <a:cxnLst/>
            <a:rect l="l" t="t" r="r" b="b"/>
            <a:pathLst>
              <a:path w="18288000" h="5842634">
                <a:moveTo>
                  <a:pt x="18287998" y="5842371"/>
                </a:moveTo>
                <a:lnTo>
                  <a:pt x="0" y="5842371"/>
                </a:lnTo>
                <a:lnTo>
                  <a:pt x="0" y="0"/>
                </a:lnTo>
                <a:lnTo>
                  <a:pt x="18287998" y="0"/>
                </a:lnTo>
                <a:lnTo>
                  <a:pt x="18287998" y="5842371"/>
                </a:lnTo>
                <a:close/>
              </a:path>
            </a:pathLst>
          </a:custGeom>
          <a:noFill/>
        </p:spPr>
        <p:txBody>
          <a:bodyPr wrap="square" lIns="0" tIns="0" rIns="0" bIns="0" rtlCol="0"/>
          <a:lstStyle/>
          <a:p>
            <a:pPr algn="ctr"/>
            <a:endParaRPr sz="2800" b="1" dirty="0">
              <a:latin typeface="+mj-lt"/>
            </a:endParaRPr>
          </a:p>
        </p:txBody>
      </p:sp>
      <p:sp>
        <p:nvSpPr>
          <p:cNvPr id="19" name="object 4">
            <a:extLst>
              <a:ext uri="{FF2B5EF4-FFF2-40B4-BE49-F238E27FC236}">
                <a16:creationId xmlns:a16="http://schemas.microsoft.com/office/drawing/2014/main" id="{63223A88-03EC-4F36-B765-E6DA38312CCF}"/>
              </a:ext>
            </a:extLst>
          </p:cNvPr>
          <p:cNvSpPr/>
          <p:nvPr/>
        </p:nvSpPr>
        <p:spPr>
          <a:xfrm>
            <a:off x="13067231" y="2978587"/>
            <a:ext cx="4389004" cy="991590"/>
          </a:xfrm>
          <a:custGeom>
            <a:avLst/>
            <a:gdLst/>
            <a:ahLst/>
            <a:cxnLst/>
            <a:rect l="l" t="t" r="r" b="b"/>
            <a:pathLst>
              <a:path w="18288000" h="5842634">
                <a:moveTo>
                  <a:pt x="18287998" y="5842371"/>
                </a:moveTo>
                <a:lnTo>
                  <a:pt x="0" y="5842371"/>
                </a:lnTo>
                <a:lnTo>
                  <a:pt x="0" y="0"/>
                </a:lnTo>
                <a:lnTo>
                  <a:pt x="18287998" y="0"/>
                </a:lnTo>
                <a:lnTo>
                  <a:pt x="18287998" y="5842371"/>
                </a:lnTo>
                <a:close/>
              </a:path>
            </a:pathLst>
          </a:custGeom>
          <a:noFill/>
        </p:spPr>
        <p:txBody>
          <a:bodyPr wrap="square" lIns="0" tIns="0" rIns="0" bIns="0" rtlCol="0"/>
          <a:lstStyle/>
          <a:p>
            <a:pPr algn="ctr"/>
            <a:endParaRPr sz="2800" b="1" dirty="0">
              <a:latin typeface="+mj-lt"/>
            </a:endParaRPr>
          </a:p>
        </p:txBody>
      </p:sp>
      <p:pic>
        <p:nvPicPr>
          <p:cNvPr id="5" name="Picture 4" descr="Diagram&#10;&#10;Description automatically generated">
            <a:extLst>
              <a:ext uri="{FF2B5EF4-FFF2-40B4-BE49-F238E27FC236}">
                <a16:creationId xmlns:a16="http://schemas.microsoft.com/office/drawing/2014/main" id="{3E012562-8B6B-C6E8-C117-E845D21E1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54" y="-38041"/>
            <a:ext cx="16126691" cy="10159816"/>
          </a:xfrm>
          <a:prstGeom prst="rect">
            <a:avLst/>
          </a:prstGeom>
        </p:spPr>
      </p:pic>
      <p:sp>
        <p:nvSpPr>
          <p:cNvPr id="9" name="object 3">
            <a:extLst>
              <a:ext uri="{FF2B5EF4-FFF2-40B4-BE49-F238E27FC236}">
                <a16:creationId xmlns:a16="http://schemas.microsoft.com/office/drawing/2014/main" id="{BABB0B80-0CA6-4243-5076-D7E7D14927E3}"/>
              </a:ext>
            </a:extLst>
          </p:cNvPr>
          <p:cNvSpPr/>
          <p:nvPr/>
        </p:nvSpPr>
        <p:spPr>
          <a:xfrm>
            <a:off x="0" y="0"/>
            <a:ext cx="1080654" cy="10287000"/>
          </a:xfrm>
          <a:custGeom>
            <a:avLst/>
            <a:gdLst/>
            <a:ahLst/>
            <a:cxnLst/>
            <a:rect l="l" t="t" r="r" b="b"/>
            <a:pathLst>
              <a:path w="7011034" h="10287000">
                <a:moveTo>
                  <a:pt x="7010622" y="10286998"/>
                </a:moveTo>
                <a:lnTo>
                  <a:pt x="0" y="10286998"/>
                </a:lnTo>
                <a:lnTo>
                  <a:pt x="0" y="0"/>
                </a:lnTo>
                <a:lnTo>
                  <a:pt x="7010622" y="0"/>
                </a:lnTo>
                <a:lnTo>
                  <a:pt x="7010622" y="10286998"/>
                </a:lnTo>
                <a:close/>
              </a:path>
            </a:pathLst>
          </a:custGeom>
          <a:solidFill>
            <a:srgbClr val="4F86C7"/>
          </a:solidFill>
        </p:spPr>
        <p:txBody>
          <a:bodyPr wrap="square" lIns="0" tIns="0" rIns="0" bIns="0" rtlCol="0"/>
          <a:lstStyle/>
          <a:p>
            <a:endParaRPr/>
          </a:p>
        </p:txBody>
      </p:sp>
      <p:sp>
        <p:nvSpPr>
          <p:cNvPr id="16" name="object 3">
            <a:extLst>
              <a:ext uri="{FF2B5EF4-FFF2-40B4-BE49-F238E27FC236}">
                <a16:creationId xmlns:a16="http://schemas.microsoft.com/office/drawing/2014/main" id="{7420F3E1-9CFA-1E08-63C2-18E99F79A50E}"/>
              </a:ext>
            </a:extLst>
          </p:cNvPr>
          <p:cNvSpPr/>
          <p:nvPr/>
        </p:nvSpPr>
        <p:spPr>
          <a:xfrm>
            <a:off x="17207345" y="0"/>
            <a:ext cx="1080654" cy="10287000"/>
          </a:xfrm>
          <a:custGeom>
            <a:avLst/>
            <a:gdLst/>
            <a:ahLst/>
            <a:cxnLst/>
            <a:rect l="l" t="t" r="r" b="b"/>
            <a:pathLst>
              <a:path w="7011034" h="10287000">
                <a:moveTo>
                  <a:pt x="7010622" y="10286998"/>
                </a:moveTo>
                <a:lnTo>
                  <a:pt x="0" y="10286998"/>
                </a:lnTo>
                <a:lnTo>
                  <a:pt x="0" y="0"/>
                </a:lnTo>
                <a:lnTo>
                  <a:pt x="7010622" y="0"/>
                </a:lnTo>
                <a:lnTo>
                  <a:pt x="7010622" y="10286998"/>
                </a:lnTo>
                <a:close/>
              </a:path>
            </a:pathLst>
          </a:custGeom>
          <a:solidFill>
            <a:srgbClr val="4F86C7"/>
          </a:solidFill>
        </p:spPr>
        <p:txBody>
          <a:bodyPr wrap="square" lIns="0" tIns="0" rIns="0" bIns="0" rtlCol="0"/>
          <a:lstStyle/>
          <a:p>
            <a:endParaRPr/>
          </a:p>
        </p:txBody>
      </p:sp>
      <p:sp>
        <p:nvSpPr>
          <p:cNvPr id="2" name="TextBox 1">
            <a:extLst>
              <a:ext uri="{FF2B5EF4-FFF2-40B4-BE49-F238E27FC236}">
                <a16:creationId xmlns:a16="http://schemas.microsoft.com/office/drawing/2014/main" id="{6F5B9F69-DFEE-8E67-2D05-CA666272B191}"/>
              </a:ext>
            </a:extLst>
          </p:cNvPr>
          <p:cNvSpPr txBox="1"/>
          <p:nvPr/>
        </p:nvSpPr>
        <p:spPr>
          <a:xfrm>
            <a:off x="633315" y="9749441"/>
            <a:ext cx="15849581" cy="954107"/>
          </a:xfrm>
          <a:prstGeom prst="rect">
            <a:avLst/>
          </a:prstGeom>
          <a:noFill/>
        </p:spPr>
        <p:txBody>
          <a:bodyPr wrap="square" rtlCol="0">
            <a:spAutoFit/>
          </a:bodyPr>
          <a:lstStyle/>
          <a:p>
            <a:pPr lvl="1"/>
            <a:r>
              <a:rPr lang="en-US" dirty="0"/>
              <a:t>* Reference: picture was extracted from </a:t>
            </a:r>
            <a:r>
              <a:rPr lang="en-US" dirty="0">
                <a:hlinkClick r:id="rId4"/>
              </a:rPr>
              <a:t>https://www.commtank.com/tank-articles/underground-storage-tank-monitoring-systems/</a:t>
            </a:r>
            <a:r>
              <a:rPr lang="en-US" dirty="0"/>
              <a:t> </a:t>
            </a:r>
            <a:r>
              <a:rPr lang="en-US" sz="2800" dirty="0"/>
              <a:t> </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80095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7011034" cy="10287000"/>
            <a:chOff x="0" y="0"/>
            <a:chExt cx="7011034" cy="10287000"/>
          </a:xfrm>
        </p:grpSpPr>
        <p:sp>
          <p:nvSpPr>
            <p:cNvPr id="3" name="object 3"/>
            <p:cNvSpPr/>
            <p:nvPr/>
          </p:nvSpPr>
          <p:spPr>
            <a:xfrm>
              <a:off x="0" y="0"/>
              <a:ext cx="7011034" cy="10287000"/>
            </a:xfrm>
            <a:custGeom>
              <a:avLst/>
              <a:gdLst/>
              <a:ahLst/>
              <a:cxnLst/>
              <a:rect l="l" t="t" r="r" b="b"/>
              <a:pathLst>
                <a:path w="7011034" h="10287000">
                  <a:moveTo>
                    <a:pt x="7010622" y="10286998"/>
                  </a:moveTo>
                  <a:lnTo>
                    <a:pt x="0" y="10286998"/>
                  </a:lnTo>
                  <a:lnTo>
                    <a:pt x="0" y="0"/>
                  </a:lnTo>
                  <a:lnTo>
                    <a:pt x="7010622" y="0"/>
                  </a:lnTo>
                  <a:lnTo>
                    <a:pt x="7010622" y="10286998"/>
                  </a:lnTo>
                  <a:close/>
                </a:path>
              </a:pathLst>
            </a:custGeom>
            <a:solidFill>
              <a:srgbClr val="4F86C7"/>
            </a:solidFill>
          </p:spPr>
          <p:txBody>
            <a:bodyPr wrap="square" lIns="0" tIns="0" rIns="0" bIns="0" rtlCol="0"/>
            <a:lstStyle/>
            <a:p>
              <a:endParaRPr/>
            </a:p>
          </p:txBody>
        </p:sp>
        <p:pic>
          <p:nvPicPr>
            <p:cNvPr id="4" name="object 4"/>
            <p:cNvPicPr/>
            <p:nvPr/>
          </p:nvPicPr>
          <p:blipFill>
            <a:blip r:embed="rId3" cstate="print"/>
            <a:stretch>
              <a:fillRect/>
            </a:stretch>
          </p:blipFill>
          <p:spPr>
            <a:xfrm>
              <a:off x="0" y="7183872"/>
              <a:ext cx="3232362" cy="3103126"/>
            </a:xfrm>
            <a:prstGeom prst="rect">
              <a:avLst/>
            </a:prstGeom>
          </p:spPr>
        </p:pic>
      </p:grpSp>
      <p:sp>
        <p:nvSpPr>
          <p:cNvPr id="9" name="object 9"/>
          <p:cNvSpPr txBox="1">
            <a:spLocks noGrp="1"/>
          </p:cNvSpPr>
          <p:nvPr>
            <p:ph type="title"/>
          </p:nvPr>
        </p:nvSpPr>
        <p:spPr>
          <a:xfrm>
            <a:off x="1016000" y="916941"/>
            <a:ext cx="4470400" cy="6878165"/>
          </a:xfrm>
          <a:prstGeom prst="rect">
            <a:avLst/>
          </a:prstGeom>
        </p:spPr>
        <p:txBody>
          <a:bodyPr vert="horz" wrap="square" lIns="0" tIns="90805" rIns="0" bIns="0" rtlCol="0">
            <a:spAutoFit/>
          </a:bodyPr>
          <a:lstStyle/>
          <a:p>
            <a:pPr marL="12700">
              <a:lnSpc>
                <a:spcPct val="100000"/>
              </a:lnSpc>
              <a:spcBef>
                <a:spcPts val="715"/>
              </a:spcBef>
            </a:pPr>
            <a:r>
              <a:rPr lang="en-US" sz="6300" b="1" spc="114" dirty="0">
                <a:solidFill>
                  <a:srgbClr val="FFFFFF"/>
                </a:solidFill>
                <a:latin typeface="+mj-lt"/>
              </a:rPr>
              <a:t>Which USTs are Subject to Closure?</a:t>
            </a:r>
            <a:br>
              <a:rPr lang="en-US" sz="6300" b="1" spc="114" dirty="0">
                <a:solidFill>
                  <a:srgbClr val="FFFFFF"/>
                </a:solidFill>
                <a:latin typeface="+mj-lt"/>
              </a:rPr>
            </a:br>
            <a:br>
              <a:rPr lang="en-US" sz="6300" b="1" spc="114" dirty="0">
                <a:solidFill>
                  <a:srgbClr val="FFFFFF"/>
                </a:solidFill>
                <a:latin typeface="+mj-lt"/>
              </a:rPr>
            </a:br>
            <a:br>
              <a:rPr lang="en-US" sz="6300" b="1" spc="114" dirty="0">
                <a:solidFill>
                  <a:srgbClr val="FFFFFF"/>
                </a:solidFill>
                <a:latin typeface="+mj-lt"/>
              </a:rPr>
            </a:br>
            <a:br>
              <a:rPr lang="en-US" sz="6300" b="1" spc="114" dirty="0">
                <a:solidFill>
                  <a:srgbClr val="FFFFFF"/>
                </a:solidFill>
                <a:latin typeface="+mj-lt"/>
              </a:rPr>
            </a:br>
            <a:endParaRPr sz="6300" b="1" dirty="0">
              <a:latin typeface="+mj-lt"/>
            </a:endParaRPr>
          </a:p>
        </p:txBody>
      </p:sp>
      <p:sp>
        <p:nvSpPr>
          <p:cNvPr id="6" name="TextBox 5">
            <a:extLst>
              <a:ext uri="{FF2B5EF4-FFF2-40B4-BE49-F238E27FC236}">
                <a16:creationId xmlns:a16="http://schemas.microsoft.com/office/drawing/2014/main" id="{4E9F9A94-A2A4-4FE4-83E9-364FC82F328A}"/>
              </a:ext>
            </a:extLst>
          </p:cNvPr>
          <p:cNvSpPr txBox="1"/>
          <p:nvPr/>
        </p:nvSpPr>
        <p:spPr>
          <a:xfrm>
            <a:off x="7816375" y="2481232"/>
            <a:ext cx="9556955" cy="1815882"/>
          </a:xfrm>
          <a:prstGeom prst="rect">
            <a:avLst/>
          </a:prstGeom>
          <a:noFill/>
        </p:spPr>
        <p:txBody>
          <a:bodyPr wrap="square" rtlCol="0">
            <a:spAutoFit/>
          </a:bodyPr>
          <a:lstStyle/>
          <a:p>
            <a:pPr marL="914400" lvl="1" indent="-457200">
              <a:buFont typeface="Arial" panose="020B0604020202020204" pitchFamily="34" charset="0"/>
              <a:buChar char="•"/>
            </a:pPr>
            <a:endParaRPr lang="en-US" sz="2800" dirty="0"/>
          </a:p>
          <a:p>
            <a:pPr lvl="1"/>
            <a:endParaRPr lang="en-US" sz="2800" dirty="0"/>
          </a:p>
          <a:p>
            <a:pPr marL="914400" lvl="1" indent="-457200">
              <a:buFont typeface="Arial" panose="020B0604020202020204" pitchFamily="34" charset="0"/>
              <a:buChar char="•"/>
            </a:pPr>
            <a:endParaRPr lang="en-US" sz="2800" dirty="0"/>
          </a:p>
          <a:p>
            <a:pPr lvl="1"/>
            <a:endParaRPr lang="en-US" sz="2800" dirty="0"/>
          </a:p>
        </p:txBody>
      </p:sp>
      <p:sp>
        <p:nvSpPr>
          <p:cNvPr id="7" name="TextBox 6">
            <a:extLst>
              <a:ext uri="{FF2B5EF4-FFF2-40B4-BE49-F238E27FC236}">
                <a16:creationId xmlns:a16="http://schemas.microsoft.com/office/drawing/2014/main" id="{5BC14EF2-F616-54B4-1DE5-02CA0F840996}"/>
              </a:ext>
            </a:extLst>
          </p:cNvPr>
          <p:cNvSpPr txBox="1"/>
          <p:nvPr/>
        </p:nvSpPr>
        <p:spPr>
          <a:xfrm>
            <a:off x="7815812" y="938270"/>
            <a:ext cx="8310608" cy="769441"/>
          </a:xfrm>
          <a:prstGeom prst="rect">
            <a:avLst/>
          </a:prstGeom>
          <a:noFill/>
        </p:spPr>
        <p:txBody>
          <a:bodyPr wrap="none" rtlCol="0">
            <a:spAutoFit/>
          </a:bodyPr>
          <a:lstStyle/>
          <a:p>
            <a:r>
              <a:rPr lang="en-US" sz="4400" b="1" spc="114" dirty="0">
                <a:solidFill>
                  <a:srgbClr val="4F86C7"/>
                </a:solidFill>
                <a:latin typeface="+mj-lt"/>
              </a:rPr>
              <a:t>Example Non-Compliant Systems</a:t>
            </a:r>
            <a:endParaRPr lang="en-US" sz="4400" dirty="0">
              <a:solidFill>
                <a:srgbClr val="4F86C7"/>
              </a:solidFill>
            </a:endParaRPr>
          </a:p>
        </p:txBody>
      </p:sp>
      <p:sp>
        <p:nvSpPr>
          <p:cNvPr id="10" name="TextBox 9">
            <a:extLst>
              <a:ext uri="{FF2B5EF4-FFF2-40B4-BE49-F238E27FC236}">
                <a16:creationId xmlns:a16="http://schemas.microsoft.com/office/drawing/2014/main" id="{C19877ED-1A39-459D-2512-2881A816CDD8}"/>
              </a:ext>
            </a:extLst>
          </p:cNvPr>
          <p:cNvSpPr txBox="1"/>
          <p:nvPr/>
        </p:nvSpPr>
        <p:spPr>
          <a:xfrm>
            <a:off x="7816377" y="1827499"/>
            <a:ext cx="9556955" cy="923330"/>
          </a:xfrm>
          <a:prstGeom prst="rect">
            <a:avLst/>
          </a:prstGeom>
          <a:noFill/>
        </p:spPr>
        <p:txBody>
          <a:bodyPr wrap="square" rtlCol="0">
            <a:spAutoFit/>
          </a:bodyPr>
          <a:lstStyle/>
          <a:p>
            <a:pPr>
              <a:spcBef>
                <a:spcPts val="600"/>
              </a:spcBef>
            </a:pPr>
            <a:endParaRPr lang="en-US" sz="2600" dirty="0"/>
          </a:p>
          <a:p>
            <a:pPr lvl="1"/>
            <a:endParaRPr lang="en-US" sz="2800" dirty="0"/>
          </a:p>
        </p:txBody>
      </p:sp>
      <p:graphicFrame>
        <p:nvGraphicFramePr>
          <p:cNvPr id="12" name="Diagram 11">
            <a:extLst>
              <a:ext uri="{FF2B5EF4-FFF2-40B4-BE49-F238E27FC236}">
                <a16:creationId xmlns:a16="http://schemas.microsoft.com/office/drawing/2014/main" id="{4726417D-382C-833C-1217-31B8370C3FCF}"/>
              </a:ext>
            </a:extLst>
          </p:cNvPr>
          <p:cNvGraphicFramePr/>
          <p:nvPr>
            <p:extLst>
              <p:ext uri="{D42A27DB-BD31-4B8C-83A1-F6EECF244321}">
                <p14:modId xmlns:p14="http://schemas.microsoft.com/office/powerpoint/2010/main" val="2083967877"/>
              </p:ext>
            </p:extLst>
          </p:nvPr>
        </p:nvGraphicFramePr>
        <p:xfrm>
          <a:off x="7374243" y="2040289"/>
          <a:ext cx="9556955" cy="6832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descr="wrong sign png download - 819*620 - Free Transparent X Mark png ... - Free  PNG Archive | Red cross symbol, Red cross logo, Free clip art">
            <a:extLst>
              <a:ext uri="{FF2B5EF4-FFF2-40B4-BE49-F238E27FC236}">
                <a16:creationId xmlns:a16="http://schemas.microsoft.com/office/drawing/2014/main" id="{ED3B5AE4-63EB-E322-A27C-C675A12CE80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23902" y="3468981"/>
            <a:ext cx="1138144" cy="1138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rong sign png download - 819*620 - Free Transparent X Mark png ... - Free  PNG Archive | Red cross symbol, Red cross logo, Free clip art">
            <a:extLst>
              <a:ext uri="{FF2B5EF4-FFF2-40B4-BE49-F238E27FC236}">
                <a16:creationId xmlns:a16="http://schemas.microsoft.com/office/drawing/2014/main" id="{384E87A1-2716-2DE4-DBDE-616CA8F4F7F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23902" y="4872547"/>
            <a:ext cx="1138144" cy="1138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rong sign png download - 819*620 - Free Transparent X Mark png ... - Free  PNG Archive | Red cross symbol, Red cross logo, Free clip art">
            <a:extLst>
              <a:ext uri="{FF2B5EF4-FFF2-40B4-BE49-F238E27FC236}">
                <a16:creationId xmlns:a16="http://schemas.microsoft.com/office/drawing/2014/main" id="{CDAA1308-113C-A5CE-3456-2390DE135B9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23902" y="6276113"/>
            <a:ext cx="1138144" cy="113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1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57200" y="832703"/>
            <a:ext cx="6252882" cy="2381421"/>
          </a:xfrm>
          <a:prstGeom prst="rect">
            <a:avLst/>
          </a:prstGeom>
        </p:spPr>
        <p:txBody>
          <a:bodyPr vert="horz" wrap="square" lIns="0" tIns="12065" rIns="0" bIns="0" rtlCol="0">
            <a:spAutoFit/>
          </a:bodyPr>
          <a:lstStyle/>
          <a:p>
            <a:pPr marL="12700" marR="561975">
              <a:lnSpc>
                <a:spcPct val="108300"/>
              </a:lnSpc>
              <a:spcBef>
                <a:spcPts val="95"/>
              </a:spcBef>
            </a:pPr>
            <a:r>
              <a:rPr lang="en-US" sz="4800" b="1" spc="-100" dirty="0">
                <a:solidFill>
                  <a:srgbClr val="FFFFFF"/>
                </a:solidFill>
                <a:latin typeface="+mj-lt"/>
                <a:cs typeface="Verdana"/>
              </a:rPr>
              <a:t>Is There Any Funding Available? </a:t>
            </a:r>
          </a:p>
          <a:p>
            <a:pPr marL="12700" marR="561975">
              <a:lnSpc>
                <a:spcPct val="108300"/>
              </a:lnSpc>
              <a:spcBef>
                <a:spcPts val="95"/>
              </a:spcBef>
            </a:pPr>
            <a:r>
              <a:rPr lang="en-US" sz="4800" b="1" spc="-100" dirty="0">
                <a:solidFill>
                  <a:srgbClr val="FFFFFF"/>
                </a:solidFill>
                <a:latin typeface="+mj-lt"/>
                <a:cs typeface="Verdana"/>
              </a:rPr>
              <a:t> </a:t>
            </a:r>
          </a:p>
        </p:txBody>
      </p:sp>
      <p:sp>
        <p:nvSpPr>
          <p:cNvPr id="12" name="TextBox 11">
            <a:extLst>
              <a:ext uri="{FF2B5EF4-FFF2-40B4-BE49-F238E27FC236}">
                <a16:creationId xmlns:a16="http://schemas.microsoft.com/office/drawing/2014/main" id="{22D77920-DFC0-4227-B63A-6C4022BA8DB3}"/>
              </a:ext>
            </a:extLst>
          </p:cNvPr>
          <p:cNvSpPr txBox="1"/>
          <p:nvPr/>
        </p:nvSpPr>
        <p:spPr>
          <a:xfrm>
            <a:off x="7513197" y="1874106"/>
            <a:ext cx="10475259" cy="8290218"/>
          </a:xfrm>
          <a:prstGeom prst="rect">
            <a:avLst/>
          </a:prstGeom>
          <a:noFill/>
        </p:spPr>
        <p:txBody>
          <a:bodyPr wrap="square" rtlCol="0">
            <a:spAutoFit/>
          </a:bodyPr>
          <a:lstStyle/>
          <a:p>
            <a:pPr algn="l" rtl="0" fontAlgn="base">
              <a:lnSpc>
                <a:spcPct val="200000"/>
              </a:lnSpc>
              <a:spcBef>
                <a:spcPts val="600"/>
              </a:spcBef>
              <a:buFont typeface="Arial" panose="020B0604020202020204" pitchFamily="34" charset="0"/>
              <a:buChar char="•"/>
            </a:pPr>
            <a:r>
              <a:rPr lang="en-US" sz="2600" b="0" i="0" dirty="0">
                <a:solidFill>
                  <a:srgbClr val="000000"/>
                </a:solidFill>
                <a:effectLst/>
                <a:latin typeface="Calibri" panose="020F0502020204030204" pitchFamily="34" charset="0"/>
              </a:rPr>
              <a:t>Small business UST Owners/Operators residing in CA may apply </a:t>
            </a:r>
            <a:r>
              <a:rPr lang="en-US" sz="2600" dirty="0">
                <a:latin typeface="+mj-lt"/>
                <a:cs typeface="Arial" panose="020B0604020202020204" pitchFamily="34" charset="0"/>
              </a:rPr>
              <a:t> </a:t>
            </a:r>
          </a:p>
          <a:p>
            <a:pPr lvl="2">
              <a:buClr>
                <a:srgbClr val="073E87">
                  <a:lumMod val="75000"/>
                </a:srgbClr>
              </a:buClr>
              <a:buFont typeface="Wingdings" panose="05000000000000000000" pitchFamily="2" charset="2"/>
              <a:buChar char="ü"/>
            </a:pPr>
            <a:r>
              <a:rPr lang="en-US" sz="2600" dirty="0">
                <a:latin typeface="+mj-lt"/>
                <a:cs typeface="Arial" panose="020B0604020202020204" pitchFamily="34" charset="0"/>
              </a:rPr>
              <a:t> Independently owned/operated</a:t>
            </a:r>
          </a:p>
          <a:p>
            <a:pPr lvl="2">
              <a:buClr>
                <a:srgbClr val="073E87">
                  <a:lumMod val="75000"/>
                </a:srgbClr>
              </a:buClr>
              <a:buFont typeface="Wingdings" panose="05000000000000000000" pitchFamily="2" charset="2"/>
              <a:buChar char="ü"/>
            </a:pPr>
            <a:r>
              <a:rPr lang="en-US" sz="2600" dirty="0">
                <a:latin typeface="+mj-lt"/>
                <a:cs typeface="Arial" panose="020B0604020202020204" pitchFamily="34" charset="0"/>
              </a:rPr>
              <a:t> Under 20 employees</a:t>
            </a:r>
          </a:p>
          <a:p>
            <a:pPr lvl="2">
              <a:buClr>
                <a:srgbClr val="073E87">
                  <a:lumMod val="75000"/>
                </a:srgbClr>
              </a:buClr>
              <a:buFont typeface="Wingdings" panose="05000000000000000000" pitchFamily="2" charset="2"/>
              <a:buChar char="ü"/>
            </a:pPr>
            <a:r>
              <a:rPr lang="en-US" sz="2600" dirty="0">
                <a:latin typeface="+mj-lt"/>
                <a:cs typeface="Arial" panose="020B0604020202020204" pitchFamily="34" charset="0"/>
              </a:rPr>
              <a:t> Less than 1,500,000 gallons sold per year</a:t>
            </a:r>
          </a:p>
          <a:p>
            <a:pPr lvl="2">
              <a:buClr>
                <a:srgbClr val="073E87">
                  <a:lumMod val="75000"/>
                </a:srgbClr>
              </a:buClr>
              <a:buFont typeface="Wingdings" panose="05000000000000000000" pitchFamily="2" charset="2"/>
              <a:buChar char="ü"/>
            </a:pPr>
            <a:r>
              <a:rPr lang="en-US" sz="2600" b="0" i="0" dirty="0">
                <a:solidFill>
                  <a:srgbClr val="000000"/>
                </a:solidFill>
                <a:effectLst/>
                <a:latin typeface="+mj-lt"/>
                <a:cs typeface="Arial" panose="020B0604020202020204" pitchFamily="34" charset="0"/>
              </a:rPr>
              <a:t> Facility actively retailing gasoline within </a:t>
            </a:r>
            <a:r>
              <a:rPr lang="en-US" sz="2600" dirty="0">
                <a:solidFill>
                  <a:srgbClr val="000000"/>
                </a:solidFill>
                <a:latin typeface="+mj-lt"/>
                <a:cs typeface="Arial" panose="020B0604020202020204" pitchFamily="34" charset="0"/>
              </a:rPr>
              <a:t>previous 2 years</a:t>
            </a:r>
          </a:p>
          <a:p>
            <a:pPr lvl="2">
              <a:buClr>
                <a:srgbClr val="073E87">
                  <a:lumMod val="75000"/>
                </a:srgbClr>
              </a:buClr>
              <a:buFont typeface="Wingdings" panose="05000000000000000000" pitchFamily="2" charset="2"/>
              <a:buChar char="ü"/>
            </a:pPr>
            <a:r>
              <a:rPr lang="en-US" sz="2600" b="0" i="0" dirty="0">
                <a:solidFill>
                  <a:srgbClr val="000000"/>
                </a:solidFill>
                <a:effectLst/>
                <a:latin typeface="+mj-lt"/>
                <a:cs typeface="Arial" panose="020B0604020202020204" pitchFamily="34" charset="0"/>
              </a:rPr>
              <a:t>Tanks owned and operated in compliance with H&amp;S code chapter     6.7 and EVR requirements ***</a:t>
            </a:r>
            <a:endParaRPr lang="en-US" sz="2600" b="0" i="0" dirty="0">
              <a:solidFill>
                <a:srgbClr val="000000"/>
              </a:solidFill>
              <a:effectLst/>
              <a:latin typeface="Calibri" panose="020F0502020204030204" pitchFamily="34" charset="0"/>
            </a:endParaRPr>
          </a:p>
          <a:p>
            <a:pPr algn="l" rtl="0" fontAlgn="base">
              <a:lnSpc>
                <a:spcPct val="200000"/>
              </a:lnSpc>
              <a:spcBef>
                <a:spcPts val="600"/>
              </a:spcBef>
              <a:buFont typeface="Arial" panose="020B0604020202020204" pitchFamily="34" charset="0"/>
              <a:buChar char="•"/>
            </a:pPr>
            <a:r>
              <a:rPr lang="en-US" sz="2600" dirty="0">
                <a:solidFill>
                  <a:srgbClr val="000000"/>
                </a:solidFill>
                <a:latin typeface="Calibri" panose="020F0502020204030204" pitchFamily="34" charset="0"/>
              </a:rPr>
              <a:t>Waiver of compliance and actively retailing gasoline requirements available </a:t>
            </a:r>
            <a:r>
              <a:rPr lang="en-US" sz="2600" b="0" i="0" dirty="0">
                <a:solidFill>
                  <a:srgbClr val="000000"/>
                </a:solidFill>
                <a:effectLst/>
                <a:latin typeface="Calibri" panose="020F0502020204030204" pitchFamily="34" charset="0"/>
              </a:rPr>
              <a:t>Apply for funding via State Water Board’s Division of Financial Assistance: </a:t>
            </a:r>
            <a:r>
              <a:rPr lang="en-US" sz="2600" b="0" i="0" u="sng" strike="noStrike" dirty="0">
                <a:solidFill>
                  <a:srgbClr val="0563C1"/>
                </a:solidFill>
                <a:effectLst/>
                <a:latin typeface="Calibri" panose="020F0502020204030204" pitchFamily="34" charset="0"/>
                <a:hlinkClick r:id="rId3"/>
              </a:rPr>
              <a:t>https://faast.waterboards.ca.gov/</a:t>
            </a:r>
            <a:r>
              <a:rPr lang="en-US" sz="2600" b="0" i="0" dirty="0">
                <a:solidFill>
                  <a:srgbClr val="000000"/>
                </a:solidFill>
                <a:effectLst/>
                <a:latin typeface="Calibri" panose="020F0502020204030204" pitchFamily="34" charset="0"/>
              </a:rPr>
              <a:t> </a:t>
            </a:r>
          </a:p>
          <a:p>
            <a:pPr algn="l" rtl="0" fontAlgn="base">
              <a:lnSpc>
                <a:spcPct val="200000"/>
              </a:lnSpc>
              <a:spcBef>
                <a:spcPts val="600"/>
              </a:spcBef>
              <a:buFont typeface="Arial" panose="020B0604020202020204" pitchFamily="34" charset="0"/>
              <a:buChar char="•"/>
            </a:pPr>
            <a:r>
              <a:rPr lang="en-US" sz="2600" b="0" i="0" u="sng" dirty="0">
                <a:solidFill>
                  <a:srgbClr val="000000"/>
                </a:solidFill>
                <a:effectLst/>
                <a:latin typeface="Calibri" panose="020F0502020204030204" pitchFamily="34" charset="0"/>
              </a:rPr>
              <a:t>Applications processed on a first-come, first served basis - </a:t>
            </a:r>
            <a:r>
              <a:rPr lang="en-US" sz="2600" b="1" i="0" u="sng" dirty="0">
                <a:solidFill>
                  <a:srgbClr val="000000"/>
                </a:solidFill>
                <a:effectLst/>
                <a:latin typeface="Calibri" panose="020F0502020204030204" pitchFamily="34" charset="0"/>
              </a:rPr>
              <a:t>DON’T WAIT</a:t>
            </a:r>
            <a:r>
              <a:rPr lang="en-US" sz="2600" b="0" i="0" u="sng" dirty="0">
                <a:solidFill>
                  <a:srgbClr val="000000"/>
                </a:solidFill>
                <a:effectLst/>
                <a:latin typeface="Calibri" panose="020F0502020204030204" pitchFamily="34" charset="0"/>
              </a:rPr>
              <a:t>!</a:t>
            </a:r>
          </a:p>
          <a:p>
            <a:pPr algn="l" rtl="0" fontAlgn="base">
              <a:lnSpc>
                <a:spcPct val="200000"/>
              </a:lnSpc>
              <a:spcBef>
                <a:spcPts val="600"/>
              </a:spcBef>
              <a:buFont typeface="Arial" panose="020B0604020202020204" pitchFamily="34" charset="0"/>
              <a:buChar char="•"/>
            </a:pPr>
            <a:r>
              <a:rPr lang="en-US" sz="2600" b="0" i="0" u="sng" dirty="0">
                <a:solidFill>
                  <a:srgbClr val="000000"/>
                </a:solidFill>
                <a:effectLst/>
                <a:latin typeface="Calibri" panose="020F0502020204030204" pitchFamily="34" charset="0"/>
              </a:rPr>
              <a:t>Up to $70,000 per business entity for petroleum USTs</a:t>
            </a:r>
            <a:r>
              <a:rPr lang="en-US" sz="2600" b="0" i="0" dirty="0">
                <a:solidFill>
                  <a:srgbClr val="000000"/>
                </a:solidFill>
                <a:effectLst/>
                <a:latin typeface="Calibri" panose="020F0502020204030204" pitchFamily="34" charset="0"/>
              </a:rPr>
              <a:t> </a:t>
            </a:r>
          </a:p>
          <a:p>
            <a:pPr algn="l" rtl="0" fontAlgn="base">
              <a:lnSpc>
                <a:spcPct val="200000"/>
              </a:lnSpc>
              <a:spcBef>
                <a:spcPts val="600"/>
              </a:spcBef>
              <a:buFont typeface="Arial" panose="020B0604020202020204" pitchFamily="34" charset="0"/>
              <a:buChar char="•"/>
            </a:pPr>
            <a:r>
              <a:rPr lang="en-US" sz="2600" b="0" i="0" dirty="0">
                <a:solidFill>
                  <a:srgbClr val="000000"/>
                </a:solidFill>
                <a:effectLst/>
                <a:latin typeface="Calibri" panose="020F0502020204030204" pitchFamily="34" charset="0"/>
              </a:rPr>
              <a:t>See full eligibility/ineligibility requirements</a:t>
            </a:r>
          </a:p>
        </p:txBody>
      </p:sp>
      <p:sp>
        <p:nvSpPr>
          <p:cNvPr id="2" name="TextBox 1">
            <a:extLst>
              <a:ext uri="{FF2B5EF4-FFF2-40B4-BE49-F238E27FC236}">
                <a16:creationId xmlns:a16="http://schemas.microsoft.com/office/drawing/2014/main" id="{25E8E29F-095A-E9B4-034A-BC8C0200A463}"/>
              </a:ext>
            </a:extLst>
          </p:cNvPr>
          <p:cNvSpPr txBox="1"/>
          <p:nvPr/>
        </p:nvSpPr>
        <p:spPr>
          <a:xfrm>
            <a:off x="7513197" y="551793"/>
            <a:ext cx="10170028" cy="1723549"/>
          </a:xfrm>
          <a:prstGeom prst="rect">
            <a:avLst/>
          </a:prstGeom>
          <a:noFill/>
        </p:spPr>
        <p:txBody>
          <a:bodyPr wrap="none" rtlCol="0">
            <a:spAutoFit/>
          </a:bodyPr>
          <a:lstStyle/>
          <a:p>
            <a:r>
              <a:rPr lang="en-US" sz="4400" b="1" dirty="0">
                <a:solidFill>
                  <a:srgbClr val="4F86C7"/>
                </a:solidFill>
                <a:latin typeface="+mj-lt"/>
              </a:rPr>
              <a:t>Grant Program: </a:t>
            </a:r>
            <a:r>
              <a:rPr lang="en-US" sz="4400" b="1" spc="-100" dirty="0">
                <a:solidFill>
                  <a:srgbClr val="4F86C7"/>
                </a:solidFill>
                <a:latin typeface="+mj-lt"/>
                <a:cs typeface="Verdana"/>
              </a:rPr>
              <a:t>RUST (Replacing, Removing, </a:t>
            </a:r>
          </a:p>
          <a:p>
            <a:r>
              <a:rPr lang="en-US" sz="4400" b="1" spc="-100" dirty="0">
                <a:solidFill>
                  <a:srgbClr val="4F86C7"/>
                </a:solidFill>
                <a:latin typeface="+mj-lt"/>
                <a:cs typeface="Verdana"/>
              </a:rPr>
              <a:t>or Upgrading Underground storage Tanks)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B33F0476-F91A-42C1-89E9-11629C3BD645}"/>
              </a:ext>
            </a:extLst>
          </p:cNvPr>
          <p:cNvSpPr txBox="1"/>
          <p:nvPr/>
        </p:nvSpPr>
        <p:spPr>
          <a:xfrm>
            <a:off x="430306" y="409856"/>
            <a:ext cx="5943600" cy="1642629"/>
          </a:xfrm>
          <a:prstGeom prst="rect">
            <a:avLst/>
          </a:prstGeom>
        </p:spPr>
        <p:txBody>
          <a:bodyPr vert="horz" wrap="square" lIns="0" tIns="83185" rIns="0" bIns="0" rtlCol="0">
            <a:spAutoFit/>
          </a:bodyPr>
          <a:lstStyle/>
          <a:p>
            <a:pPr marL="12700" marR="561975">
              <a:lnSpc>
                <a:spcPct val="108300"/>
              </a:lnSpc>
              <a:spcBef>
                <a:spcPts val="95"/>
              </a:spcBef>
            </a:pPr>
            <a:r>
              <a:rPr lang="en-US" sz="4800" b="1" spc="-100" dirty="0">
                <a:solidFill>
                  <a:srgbClr val="FFFFFF"/>
                </a:solidFill>
                <a:latin typeface="+mj-lt"/>
                <a:cs typeface="Verdana"/>
              </a:rPr>
              <a:t>Is There Any Funding Available?</a:t>
            </a:r>
            <a:endParaRPr lang="en-US" sz="4800" b="1" spc="-100" dirty="0">
              <a:latin typeface="+mj-lt"/>
              <a:cs typeface="Verdana"/>
            </a:endParaRPr>
          </a:p>
        </p:txBody>
      </p:sp>
      <p:sp>
        <p:nvSpPr>
          <p:cNvPr id="5" name="TextBox 4">
            <a:extLst>
              <a:ext uri="{FF2B5EF4-FFF2-40B4-BE49-F238E27FC236}">
                <a16:creationId xmlns:a16="http://schemas.microsoft.com/office/drawing/2014/main" id="{6C2FEC48-9DA1-DAD0-F42E-31E53F9F3477}"/>
              </a:ext>
            </a:extLst>
          </p:cNvPr>
          <p:cNvSpPr txBox="1"/>
          <p:nvPr/>
        </p:nvSpPr>
        <p:spPr>
          <a:xfrm>
            <a:off x="7273063" y="2308009"/>
            <a:ext cx="10300705" cy="6936001"/>
          </a:xfrm>
          <a:prstGeom prst="rect">
            <a:avLst/>
          </a:prstGeom>
          <a:noFill/>
        </p:spPr>
        <p:txBody>
          <a:bodyPr wrap="square" rtlCol="0">
            <a:spAutoFit/>
          </a:bodyPr>
          <a:lstStyle/>
          <a:p>
            <a:pPr>
              <a:buBlip>
                <a:blip r:embed="rId3"/>
              </a:buBlip>
            </a:pPr>
            <a:r>
              <a:rPr lang="en-US" sz="2600" b="1" dirty="0">
                <a:latin typeface="+mj-lt"/>
                <a:cs typeface="Arial" panose="020B0604020202020204" pitchFamily="34" charset="0"/>
              </a:rPr>
              <a:t>$10K </a:t>
            </a:r>
            <a:r>
              <a:rPr lang="en-US" sz="2600" dirty="0">
                <a:latin typeface="+mj-lt"/>
                <a:cs typeface="Arial" panose="020B0604020202020204" pitchFamily="34" charset="0"/>
              </a:rPr>
              <a:t>to </a:t>
            </a:r>
            <a:r>
              <a:rPr lang="en-US" sz="2600" b="1" dirty="0">
                <a:latin typeface="+mj-lt"/>
                <a:cs typeface="Arial" panose="020B0604020202020204" pitchFamily="34" charset="0"/>
              </a:rPr>
              <a:t>$750K </a:t>
            </a:r>
            <a:r>
              <a:rPr lang="en-US" sz="2600" dirty="0">
                <a:latin typeface="+mj-lt"/>
                <a:cs typeface="Arial" panose="020B0604020202020204" pitchFamily="34" charset="0"/>
              </a:rPr>
              <a:t>maximum per entity</a:t>
            </a:r>
          </a:p>
          <a:p>
            <a:pPr>
              <a:buBlip>
                <a:blip r:embed="rId3"/>
              </a:buBlip>
            </a:pPr>
            <a:r>
              <a:rPr lang="en-US" sz="2600" dirty="0">
                <a:latin typeface="+mj-lt"/>
                <a:cs typeface="Arial" panose="020B0604020202020204" pitchFamily="34" charset="0"/>
              </a:rPr>
              <a:t>10- or 20-year terms</a:t>
            </a:r>
          </a:p>
          <a:p>
            <a:pPr>
              <a:buBlip>
                <a:blip r:embed="rId3"/>
              </a:buBlip>
            </a:pPr>
            <a:r>
              <a:rPr lang="en-US" sz="2600" dirty="0">
                <a:latin typeface="+mj-lt"/>
                <a:cs typeface="Arial" panose="020B0604020202020204" pitchFamily="34" charset="0"/>
              </a:rPr>
              <a:t>Below Market Interest Rate: (2.0%)</a:t>
            </a:r>
          </a:p>
          <a:p>
            <a:pPr>
              <a:buBlip>
                <a:blip r:embed="rId3"/>
              </a:buBlip>
            </a:pPr>
            <a:r>
              <a:rPr lang="en-US" sz="2600" dirty="0">
                <a:latin typeface="+mj-lt"/>
                <a:cs typeface="Arial" panose="020B0604020202020204" pitchFamily="34" charset="0"/>
              </a:rPr>
              <a:t>Financing up to 100 percent of costs to upgrade, remove, or replace USTs </a:t>
            </a:r>
            <a:endParaRPr lang="en-US" sz="2600" dirty="0">
              <a:latin typeface="+mj-lt"/>
            </a:endParaRPr>
          </a:p>
          <a:p>
            <a:pPr>
              <a:buBlip>
                <a:blip r:embed="rId3"/>
              </a:buBlip>
            </a:pPr>
            <a:r>
              <a:rPr lang="en-US" sz="2600" dirty="0">
                <a:latin typeface="+mj-lt"/>
                <a:cs typeface="Arial" panose="020B0604020202020204" pitchFamily="34" charset="0"/>
              </a:rPr>
              <a:t>Two percent (2%) loan fee </a:t>
            </a:r>
          </a:p>
          <a:p>
            <a:endParaRPr lang="en-US" sz="2600" dirty="0">
              <a:latin typeface="+mj-lt"/>
              <a:cs typeface="Arial" panose="020B0604020202020204" pitchFamily="34" charset="0"/>
            </a:endParaRPr>
          </a:p>
          <a:p>
            <a:pPr lvl="0">
              <a:buClr>
                <a:srgbClr val="31B6FD"/>
              </a:buClr>
              <a:buBlip>
                <a:blip r:embed="rId3"/>
              </a:buBlip>
            </a:pPr>
            <a:r>
              <a:rPr lang="en-US" sz="2600" dirty="0">
                <a:latin typeface="+mj-lt"/>
                <a:cs typeface="Arial" panose="020B0604020202020204" pitchFamily="34" charset="0"/>
              </a:rPr>
              <a:t>Must be UST owner and/or operator - Meeting following requirements:</a:t>
            </a:r>
          </a:p>
          <a:p>
            <a:pPr lvl="2">
              <a:buClr>
                <a:srgbClr val="073E87">
                  <a:lumMod val="75000"/>
                </a:srgbClr>
              </a:buClr>
              <a:buFont typeface="Wingdings" panose="05000000000000000000" pitchFamily="2" charset="2"/>
              <a:buChar char="ü"/>
            </a:pPr>
            <a:r>
              <a:rPr lang="en-US" sz="2600" dirty="0">
                <a:latin typeface="+mj-lt"/>
                <a:cs typeface="Arial" panose="020B0604020202020204" pitchFamily="34" charset="0"/>
              </a:rPr>
              <a:t>Tanks owned/operated must comply with H&amp;S Code chapter 6.7 and EVR requirements, </a:t>
            </a:r>
            <a:r>
              <a:rPr lang="en-US" sz="2600" b="1" dirty="0">
                <a:latin typeface="+mj-lt"/>
                <a:cs typeface="Arial" panose="020B0604020202020204" pitchFamily="34" charset="0"/>
              </a:rPr>
              <a:t>unless the work will bring them into compliance </a:t>
            </a:r>
          </a:p>
          <a:p>
            <a:pPr lvl="2">
              <a:buClr>
                <a:srgbClr val="073E87">
                  <a:lumMod val="75000"/>
                </a:srgbClr>
              </a:buClr>
              <a:buFont typeface="Wingdings" panose="05000000000000000000" pitchFamily="2" charset="2"/>
              <a:buChar char="ü"/>
            </a:pPr>
            <a:r>
              <a:rPr lang="en-US" sz="2600" dirty="0">
                <a:latin typeface="+mj-lt"/>
                <a:cs typeface="Arial" panose="020B0604020202020204" pitchFamily="34" charset="0"/>
              </a:rPr>
              <a:t>Demonstrate ability to repay loan and possess adequate collateral; </a:t>
            </a:r>
          </a:p>
          <a:p>
            <a:pPr lvl="2">
              <a:buClr>
                <a:srgbClr val="073E87">
                  <a:lumMod val="75000"/>
                </a:srgbClr>
              </a:buClr>
              <a:buFont typeface="Wingdings" panose="05000000000000000000" pitchFamily="2" charset="2"/>
              <a:buChar char="ü"/>
            </a:pPr>
            <a:r>
              <a:rPr lang="en-US" sz="2600" dirty="0">
                <a:latin typeface="+mj-lt"/>
                <a:cs typeface="Arial" panose="020B0604020202020204" pitchFamily="34" charset="0"/>
              </a:rPr>
              <a:t>Must be in compliance, or will comply with, financial responsibility requirements</a:t>
            </a:r>
            <a:endParaRPr lang="en-US" sz="2600" b="0" i="0" dirty="0">
              <a:solidFill>
                <a:srgbClr val="000000"/>
              </a:solidFill>
              <a:effectLst/>
              <a:latin typeface="Calibri" panose="020F0502020204030204" pitchFamily="34" charset="0"/>
            </a:endParaRPr>
          </a:p>
          <a:p>
            <a:pPr algn="l" rtl="0" fontAlgn="base">
              <a:lnSpc>
                <a:spcPct val="200000"/>
              </a:lnSpc>
              <a:spcBef>
                <a:spcPts val="600"/>
              </a:spcBef>
              <a:buFont typeface="Arial" panose="020B0604020202020204" pitchFamily="34" charset="0"/>
              <a:buChar char="•"/>
            </a:pPr>
            <a:r>
              <a:rPr lang="en-US" sz="2600" dirty="0">
                <a:solidFill>
                  <a:srgbClr val="000000"/>
                </a:solidFill>
                <a:latin typeface="Calibri" panose="020F0502020204030204" pitchFamily="34" charset="0"/>
              </a:rPr>
              <a:t>A</a:t>
            </a:r>
            <a:r>
              <a:rPr lang="en-US" sz="2600" b="0" i="0" dirty="0">
                <a:solidFill>
                  <a:srgbClr val="000000"/>
                </a:solidFill>
                <a:effectLst/>
                <a:latin typeface="Calibri" panose="020F0502020204030204" pitchFamily="34" charset="0"/>
              </a:rPr>
              <a:t>pplications can be field directly with the State Water Board via FAAST </a:t>
            </a:r>
          </a:p>
          <a:p>
            <a:pPr algn="l" rtl="0" fontAlgn="base">
              <a:lnSpc>
                <a:spcPct val="200000"/>
              </a:lnSpc>
              <a:spcBef>
                <a:spcPts val="600"/>
              </a:spcBef>
              <a:buFont typeface="Arial" panose="020B0604020202020204" pitchFamily="34" charset="0"/>
              <a:buChar char="•"/>
            </a:pPr>
            <a:r>
              <a:rPr lang="en-US" sz="2600" b="0" i="0" dirty="0">
                <a:solidFill>
                  <a:srgbClr val="000000"/>
                </a:solidFill>
                <a:effectLst/>
                <a:latin typeface="Calibri" panose="020F0502020204030204" pitchFamily="34" charset="0"/>
              </a:rPr>
              <a:t>See full eligibility/ineligibility requirements </a:t>
            </a:r>
          </a:p>
        </p:txBody>
      </p:sp>
      <p:sp>
        <p:nvSpPr>
          <p:cNvPr id="2" name="TextBox 1">
            <a:extLst>
              <a:ext uri="{FF2B5EF4-FFF2-40B4-BE49-F238E27FC236}">
                <a16:creationId xmlns:a16="http://schemas.microsoft.com/office/drawing/2014/main" id="{AD613F88-1EB0-03CF-9C1E-3266108AA02A}"/>
              </a:ext>
            </a:extLst>
          </p:cNvPr>
          <p:cNvSpPr txBox="1"/>
          <p:nvPr/>
        </p:nvSpPr>
        <p:spPr>
          <a:xfrm>
            <a:off x="7448073" y="740980"/>
            <a:ext cx="10300705" cy="1446550"/>
          </a:xfrm>
          <a:prstGeom prst="rect">
            <a:avLst/>
          </a:prstGeom>
          <a:noFill/>
        </p:spPr>
        <p:txBody>
          <a:bodyPr wrap="none" rtlCol="0">
            <a:spAutoFit/>
          </a:bodyPr>
          <a:lstStyle/>
          <a:p>
            <a:r>
              <a:rPr lang="en-US" sz="4400" b="1" dirty="0">
                <a:solidFill>
                  <a:srgbClr val="4F86C7"/>
                </a:solidFill>
              </a:rPr>
              <a:t>Loan Program: RUST (Replacing, Removing, </a:t>
            </a:r>
          </a:p>
          <a:p>
            <a:r>
              <a:rPr lang="en-US" sz="4400" b="1" dirty="0">
                <a:solidFill>
                  <a:srgbClr val="4F86C7"/>
                </a:solidFill>
              </a:rPr>
              <a:t>or Upgrading Underground Storage Tanks)</a:t>
            </a:r>
          </a:p>
        </p:txBody>
      </p:sp>
    </p:spTree>
    <p:extLst>
      <p:ext uri="{BB962C8B-B14F-4D97-AF65-F5344CB8AC3E}">
        <p14:creationId xmlns:p14="http://schemas.microsoft.com/office/powerpoint/2010/main" val="641024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C579C-ED96-FB20-6DA6-89ACCEB48DD6}"/>
              </a:ext>
            </a:extLst>
          </p:cNvPr>
          <p:cNvSpPr>
            <a:spLocks noGrp="1"/>
          </p:cNvSpPr>
          <p:nvPr>
            <p:ph sz="half" idx="2"/>
          </p:nvPr>
        </p:nvSpPr>
        <p:spPr>
          <a:xfrm>
            <a:off x="288758" y="957073"/>
            <a:ext cx="7955280" cy="738664"/>
          </a:xfrm>
        </p:spPr>
        <p:txBody>
          <a:bodyPr/>
          <a:lstStyle/>
          <a:p>
            <a:r>
              <a:rPr lang="en-US" sz="4800" b="1" dirty="0">
                <a:solidFill>
                  <a:schemeClr val="bg1"/>
                </a:solidFill>
                <a:latin typeface="+mj-lt"/>
              </a:rPr>
              <a:t>RUST Links and Contacts</a:t>
            </a:r>
          </a:p>
        </p:txBody>
      </p:sp>
      <p:sp>
        <p:nvSpPr>
          <p:cNvPr id="4" name="Content Placeholder 3">
            <a:extLst>
              <a:ext uri="{FF2B5EF4-FFF2-40B4-BE49-F238E27FC236}">
                <a16:creationId xmlns:a16="http://schemas.microsoft.com/office/drawing/2014/main" id="{234396FD-E70C-CB44-D837-68D8BCC5AA5F}"/>
              </a:ext>
            </a:extLst>
          </p:cNvPr>
          <p:cNvSpPr>
            <a:spLocks noGrp="1"/>
          </p:cNvSpPr>
          <p:nvPr>
            <p:ph sz="half" idx="3"/>
          </p:nvPr>
        </p:nvSpPr>
        <p:spPr>
          <a:xfrm>
            <a:off x="7197383" y="1695737"/>
            <a:ext cx="10651957" cy="6771084"/>
          </a:xfrm>
        </p:spPr>
        <p:txBody>
          <a:bodyPr/>
          <a:lstStyle/>
          <a:p>
            <a:r>
              <a:rPr lang="en-US" sz="2600" b="1" dirty="0">
                <a:latin typeface="+mj-lt"/>
              </a:rPr>
              <a:t>RUST Webpage</a:t>
            </a:r>
          </a:p>
          <a:p>
            <a:r>
              <a:rPr lang="en-US" sz="2600" dirty="0">
                <a:latin typeface="+mj-lt"/>
                <a:hlinkClick r:id="rId3"/>
              </a:rPr>
              <a:t>https://www.waterboards.ca.gov/water_issues/programs/ustcf/rust.html</a:t>
            </a:r>
            <a:endParaRPr lang="en-US" sz="2600" dirty="0">
              <a:latin typeface="+mj-lt"/>
            </a:endParaRPr>
          </a:p>
          <a:p>
            <a:endParaRPr lang="en-US" sz="2600" dirty="0">
              <a:latin typeface="+mj-lt"/>
            </a:endParaRPr>
          </a:p>
          <a:p>
            <a:endParaRPr lang="en-US" sz="2600" dirty="0">
              <a:latin typeface="+mj-lt"/>
            </a:endParaRPr>
          </a:p>
          <a:p>
            <a:r>
              <a:rPr lang="en-US" sz="2600" b="1" dirty="0">
                <a:latin typeface="+mj-lt"/>
              </a:rPr>
              <a:t>Grants Fact Sheet</a:t>
            </a:r>
          </a:p>
          <a:p>
            <a:r>
              <a:rPr lang="en-US" sz="2600" dirty="0">
                <a:latin typeface="+mj-lt"/>
                <a:hlinkClick r:id="rId4"/>
              </a:rPr>
              <a:t>https://www.waterboards.ca.gov/water_issues/programs/ustcf/docs/rust/rust_grant_fact_sheet_04_22.pdf</a:t>
            </a:r>
            <a:endParaRPr lang="en-US" sz="2600" dirty="0">
              <a:latin typeface="+mj-lt"/>
            </a:endParaRPr>
          </a:p>
          <a:p>
            <a:endParaRPr lang="en-US" sz="2600" dirty="0">
              <a:latin typeface="+mj-lt"/>
            </a:endParaRPr>
          </a:p>
          <a:p>
            <a:endParaRPr lang="en-US" sz="2600" dirty="0">
              <a:latin typeface="+mj-lt"/>
            </a:endParaRPr>
          </a:p>
          <a:p>
            <a:r>
              <a:rPr lang="en-US" sz="2600" b="1" dirty="0">
                <a:latin typeface="+mj-lt"/>
              </a:rPr>
              <a:t>Loans Fact Sheet</a:t>
            </a:r>
          </a:p>
          <a:p>
            <a:r>
              <a:rPr lang="en-US" sz="2600" dirty="0">
                <a:latin typeface="+mj-lt"/>
                <a:hlinkClick r:id="rId5"/>
              </a:rPr>
              <a:t>https://www.waterboards.ca.gov/water_issues/programs/ustcf/docs/rust/rust-loan-fact-sheet_04_22.pdf</a:t>
            </a:r>
            <a:endParaRPr lang="en-US" sz="2600" dirty="0">
              <a:latin typeface="+mj-lt"/>
            </a:endParaRPr>
          </a:p>
          <a:p>
            <a:endParaRPr lang="en-US" sz="2600" dirty="0">
              <a:latin typeface="+mj-lt"/>
            </a:endParaRPr>
          </a:p>
          <a:p>
            <a:r>
              <a:rPr lang="en-US" sz="2600" b="1" dirty="0">
                <a:latin typeface="+mj-lt"/>
              </a:rPr>
              <a:t>Contact Information</a:t>
            </a:r>
          </a:p>
          <a:p>
            <a:r>
              <a:rPr lang="en-US" sz="2600" dirty="0">
                <a:latin typeface="+mj-lt"/>
              </a:rPr>
              <a:t>Email: </a:t>
            </a:r>
            <a:r>
              <a:rPr lang="en-US" sz="2600" dirty="0">
                <a:latin typeface="+mj-lt"/>
                <a:hlinkClick r:id="rId6"/>
              </a:rPr>
              <a:t>RUST@waterboards.ca.gov</a:t>
            </a:r>
            <a:endParaRPr lang="en-US" sz="2600" dirty="0">
              <a:latin typeface="+mj-lt"/>
            </a:endParaRPr>
          </a:p>
          <a:p>
            <a:r>
              <a:rPr lang="en-US" sz="2600" dirty="0">
                <a:latin typeface="+mj-lt"/>
              </a:rPr>
              <a:t>Phone: (916) 323-2095</a:t>
            </a:r>
          </a:p>
          <a:p>
            <a:endParaRPr lang="en-US" dirty="0"/>
          </a:p>
        </p:txBody>
      </p:sp>
    </p:spTree>
    <p:extLst>
      <p:ext uri="{BB962C8B-B14F-4D97-AF65-F5344CB8AC3E}">
        <p14:creationId xmlns:p14="http://schemas.microsoft.com/office/powerpoint/2010/main" val="96142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015999" y="922638"/>
            <a:ext cx="5665020" cy="2669320"/>
          </a:xfrm>
          <a:prstGeom prst="rect">
            <a:avLst/>
          </a:prstGeom>
        </p:spPr>
        <p:txBody>
          <a:bodyPr vert="horz" wrap="square" lIns="0" tIns="83185" rIns="0" bIns="0" rtlCol="0">
            <a:spAutoFit/>
          </a:bodyPr>
          <a:lstStyle/>
          <a:p>
            <a:pPr marL="12700">
              <a:lnSpc>
                <a:spcPct val="100000"/>
              </a:lnSpc>
              <a:spcBef>
                <a:spcPts val="655"/>
              </a:spcBef>
            </a:pPr>
            <a:r>
              <a:rPr lang="en-US" sz="5600" b="1" spc="195" dirty="0">
                <a:solidFill>
                  <a:srgbClr val="FFFFFF"/>
                </a:solidFill>
                <a:latin typeface="+mj-lt"/>
                <a:cs typeface="Verdana"/>
              </a:rPr>
              <a:t>What Would Happen if I Do Not Comply?</a:t>
            </a:r>
            <a:endParaRPr sz="5600" b="1" dirty="0">
              <a:latin typeface="+mj-lt"/>
              <a:cs typeface="Verdana"/>
            </a:endParaRPr>
          </a:p>
        </p:txBody>
      </p:sp>
      <p:sp>
        <p:nvSpPr>
          <p:cNvPr id="10" name="TextBox 9">
            <a:extLst>
              <a:ext uri="{FF2B5EF4-FFF2-40B4-BE49-F238E27FC236}">
                <a16:creationId xmlns:a16="http://schemas.microsoft.com/office/drawing/2014/main" id="{BE6E97E9-23CE-460A-B0E3-564552CF529B}"/>
              </a:ext>
            </a:extLst>
          </p:cNvPr>
          <p:cNvSpPr txBox="1"/>
          <p:nvPr/>
        </p:nvSpPr>
        <p:spPr>
          <a:xfrm>
            <a:off x="7685733" y="3226340"/>
            <a:ext cx="10287000" cy="2831544"/>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800" dirty="0"/>
              <a:t>Beginning January 1, 2026</a:t>
            </a:r>
          </a:p>
          <a:p>
            <a:pPr marL="457200" indent="-457200">
              <a:spcBef>
                <a:spcPts val="600"/>
              </a:spcBef>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Non-Compliant USTs may be “red-tagged” (prevents fuel dispensing or delivery. </a:t>
            </a:r>
          </a:p>
          <a:p>
            <a:pPr marL="914400" lvl="1" indent="-457200">
              <a:buFont typeface="Arial" panose="020B0604020202020204" pitchFamily="34" charset="0"/>
              <a:buChar char="•"/>
            </a:pPr>
            <a:endParaRPr lang="en-US" sz="2800" dirty="0"/>
          </a:p>
          <a:p>
            <a:pPr marL="914400" lvl="1" indent="-457200">
              <a:spcBef>
                <a:spcPts val="600"/>
              </a:spcBef>
              <a:buFont typeface="Arial" panose="020B0604020202020204" pitchFamily="34" charset="0"/>
              <a:buChar char="•"/>
            </a:pPr>
            <a:r>
              <a:rPr lang="en-US" sz="2800" dirty="0"/>
              <a:t>Penalties between $500-$5000 per day, per tank, per violation </a:t>
            </a:r>
          </a:p>
        </p:txBody>
      </p:sp>
      <p:sp>
        <p:nvSpPr>
          <p:cNvPr id="2" name="TextBox 1">
            <a:extLst>
              <a:ext uri="{FF2B5EF4-FFF2-40B4-BE49-F238E27FC236}">
                <a16:creationId xmlns:a16="http://schemas.microsoft.com/office/drawing/2014/main" id="{06D79458-FE59-39C7-098D-639E2D0AA40F}"/>
              </a:ext>
            </a:extLst>
          </p:cNvPr>
          <p:cNvSpPr txBox="1"/>
          <p:nvPr/>
        </p:nvSpPr>
        <p:spPr>
          <a:xfrm>
            <a:off x="11409197" y="922638"/>
            <a:ext cx="3773855" cy="1446550"/>
          </a:xfrm>
          <a:prstGeom prst="rect">
            <a:avLst/>
          </a:prstGeom>
          <a:noFill/>
        </p:spPr>
        <p:txBody>
          <a:bodyPr wrap="none" rtlCol="0">
            <a:spAutoFit/>
          </a:bodyPr>
          <a:lstStyle/>
          <a:p>
            <a:pPr algn="ctr"/>
            <a:r>
              <a:rPr lang="en-US" sz="4400" b="1" dirty="0">
                <a:solidFill>
                  <a:srgbClr val="4F86C7"/>
                </a:solidFill>
              </a:rPr>
              <a:t>Be Proactive</a:t>
            </a:r>
          </a:p>
          <a:p>
            <a:pPr algn="ctr"/>
            <a:r>
              <a:rPr lang="en-US" sz="4400" b="1" dirty="0">
                <a:solidFill>
                  <a:srgbClr val="4F86C7"/>
                </a:solidFill>
              </a:rPr>
              <a:t>Costs and Fines</a:t>
            </a:r>
          </a:p>
        </p:txBody>
      </p:sp>
    </p:spTree>
    <p:extLst>
      <p:ext uri="{BB962C8B-B14F-4D97-AF65-F5344CB8AC3E}">
        <p14:creationId xmlns:p14="http://schemas.microsoft.com/office/powerpoint/2010/main" val="264064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564776" y="922638"/>
            <a:ext cx="6116243" cy="2669320"/>
          </a:xfrm>
          <a:prstGeom prst="rect">
            <a:avLst/>
          </a:prstGeom>
        </p:spPr>
        <p:txBody>
          <a:bodyPr vert="horz" wrap="square" lIns="0" tIns="83185" rIns="0" bIns="0" rtlCol="0">
            <a:spAutoFit/>
          </a:bodyPr>
          <a:lstStyle/>
          <a:p>
            <a:pPr marL="12700">
              <a:lnSpc>
                <a:spcPct val="100000"/>
              </a:lnSpc>
              <a:spcBef>
                <a:spcPts val="655"/>
              </a:spcBef>
            </a:pPr>
            <a:r>
              <a:rPr lang="en-US" sz="5600" b="1" spc="195" dirty="0">
                <a:solidFill>
                  <a:srgbClr val="FFFFFF"/>
                </a:solidFill>
                <a:latin typeface="+mj-lt"/>
                <a:cs typeface="Verdana"/>
              </a:rPr>
              <a:t>What are some Examples of UST Closure Activities? </a:t>
            </a:r>
            <a:endParaRPr sz="5600" b="1" dirty="0">
              <a:latin typeface="+mj-lt"/>
              <a:cs typeface="Verdana"/>
            </a:endParaRPr>
          </a:p>
        </p:txBody>
      </p:sp>
      <p:sp>
        <p:nvSpPr>
          <p:cNvPr id="10" name="TextBox 9">
            <a:extLst>
              <a:ext uri="{FF2B5EF4-FFF2-40B4-BE49-F238E27FC236}">
                <a16:creationId xmlns:a16="http://schemas.microsoft.com/office/drawing/2014/main" id="{BE6E97E9-23CE-460A-B0E3-564552CF529B}"/>
              </a:ext>
            </a:extLst>
          </p:cNvPr>
          <p:cNvSpPr txBox="1"/>
          <p:nvPr/>
        </p:nvSpPr>
        <p:spPr>
          <a:xfrm>
            <a:off x="7675089" y="2145840"/>
            <a:ext cx="10287000" cy="6678751"/>
          </a:xfrm>
          <a:prstGeom prst="rect">
            <a:avLst/>
          </a:prstGeom>
          <a:noFill/>
        </p:spPr>
        <p:txBody>
          <a:bodyPr wrap="square" rtlCol="0">
            <a:spAutoFit/>
          </a:bodyPr>
          <a:lstStyle/>
          <a:p>
            <a:pPr marL="457200" indent="-457200" algn="l" rtl="0" fontAlgn="base">
              <a:buFont typeface="Arial" panose="020B0604020202020204" pitchFamily="34" charset="0"/>
              <a:buChar char="•"/>
            </a:pPr>
            <a:r>
              <a:rPr lang="en-US" sz="2400" b="0" i="0" dirty="0">
                <a:solidFill>
                  <a:srgbClr val="000000"/>
                </a:solidFill>
                <a:effectLst/>
                <a:latin typeface="Calibri" panose="020F0502020204030204" pitchFamily="34" charset="0"/>
              </a:rPr>
              <a:t>Permitting process through the appropriate CUPA agency and/or Fire Departments, County’s Health Divisions, Air Quality Districts, and maybe Regional Water Quality Board</a:t>
            </a:r>
          </a:p>
          <a:p>
            <a:pPr marL="457200" indent="-457200" algn="l" rtl="0" fontAlgn="base">
              <a:buFont typeface="Arial" panose="020B0604020202020204" pitchFamily="34" charset="0"/>
              <a:buChar char="•"/>
            </a:pPr>
            <a:endParaRPr lang="en-US" sz="2400" b="0" i="0" dirty="0">
              <a:solidFill>
                <a:srgbClr val="000000"/>
              </a:solidFill>
              <a:effectLst/>
              <a:latin typeface="Calibri" panose="020F0502020204030204" pitchFamily="34" charset="0"/>
            </a:endParaRPr>
          </a:p>
          <a:p>
            <a:pPr marL="457200" indent="-457200" algn="l" rtl="0" fontAlgn="base">
              <a:buFont typeface="Arial" panose="020B0604020202020204" pitchFamily="34" charset="0"/>
              <a:buChar char="•"/>
            </a:pPr>
            <a:r>
              <a:rPr lang="en-US" sz="2400" b="0" i="0" dirty="0">
                <a:solidFill>
                  <a:srgbClr val="000000"/>
                </a:solidFill>
                <a:effectLst/>
                <a:latin typeface="Calibri" panose="020F0502020204030204" pitchFamily="34" charset="0"/>
              </a:rPr>
              <a:t>Construction work: excavation, removal, waste transport, and backfilling activities</a:t>
            </a:r>
          </a:p>
          <a:p>
            <a:pPr marL="457200" indent="-457200" algn="l" rtl="0" fontAlgn="base">
              <a:lnSpc>
                <a:spcPct val="200000"/>
              </a:lnSpc>
              <a:spcBef>
                <a:spcPts val="600"/>
              </a:spcBef>
              <a:buFont typeface="Arial" panose="020B0604020202020204" pitchFamily="34" charset="0"/>
              <a:buChar char="•"/>
            </a:pPr>
            <a:r>
              <a:rPr lang="en-US" sz="2400" b="0" i="0" dirty="0">
                <a:solidFill>
                  <a:srgbClr val="000000"/>
                </a:solidFill>
                <a:effectLst/>
                <a:latin typeface="Calibri" panose="020F0502020204030204" pitchFamily="34" charset="0"/>
              </a:rPr>
              <a:t>Environmental monitoring during construction for potential air exposure</a:t>
            </a:r>
          </a:p>
          <a:p>
            <a:pPr marL="457200" indent="-457200" algn="l" rtl="0" fontAlgn="base">
              <a:lnSpc>
                <a:spcPct val="200000"/>
              </a:lnSpc>
              <a:spcBef>
                <a:spcPts val="600"/>
              </a:spcBef>
              <a:buFont typeface="Arial" panose="020B0604020202020204" pitchFamily="34" charset="0"/>
              <a:buChar char="•"/>
            </a:pPr>
            <a:r>
              <a:rPr lang="en-US" sz="2400" b="0" i="0" dirty="0">
                <a:solidFill>
                  <a:srgbClr val="000000"/>
                </a:solidFill>
                <a:effectLst/>
                <a:latin typeface="Calibri" panose="020F0502020204030204" pitchFamily="34" charset="0"/>
              </a:rPr>
              <a:t>Confirmation sampling to assess any potential leakage from the USTs</a:t>
            </a:r>
          </a:p>
          <a:p>
            <a:pPr marL="457200" indent="-457200" algn="l" rtl="0" fontAlgn="base">
              <a:lnSpc>
                <a:spcPct val="200000"/>
              </a:lnSpc>
              <a:spcBef>
                <a:spcPts val="600"/>
              </a:spcBef>
              <a:buFont typeface="Arial" panose="020B0604020202020204" pitchFamily="34" charset="0"/>
              <a:buChar char="•"/>
            </a:pPr>
            <a:r>
              <a:rPr lang="en-US" sz="2400" b="0" i="0" dirty="0">
                <a:solidFill>
                  <a:srgbClr val="000000"/>
                </a:solidFill>
                <a:effectLst/>
                <a:latin typeface="Calibri" panose="020F0502020204030204" pitchFamily="34" charset="0"/>
              </a:rPr>
              <a:t>CIH assessment and certification of Tank Destruction</a:t>
            </a:r>
          </a:p>
          <a:p>
            <a:pPr marL="457200" indent="-457200" algn="l" rtl="0" fontAlgn="base">
              <a:lnSpc>
                <a:spcPct val="200000"/>
              </a:lnSpc>
              <a:spcBef>
                <a:spcPts val="600"/>
              </a:spcBef>
              <a:buFont typeface="Arial" panose="020B0604020202020204" pitchFamily="34" charset="0"/>
              <a:buChar char="•"/>
            </a:pPr>
            <a:r>
              <a:rPr lang="en-US" sz="2400" b="0" i="0" dirty="0">
                <a:solidFill>
                  <a:srgbClr val="000000"/>
                </a:solidFill>
                <a:effectLst/>
                <a:latin typeface="Calibri" panose="020F0502020204030204" pitchFamily="34" charset="0"/>
              </a:rPr>
              <a:t>Preparing the final closure report and obtaining no-further-action (NFA) letter</a:t>
            </a:r>
          </a:p>
          <a:p>
            <a:pPr marL="457200" indent="-457200" algn="l" rtl="0" fontAlgn="base">
              <a:buFont typeface="Arial" panose="020B0604020202020204" pitchFamily="34" charset="0"/>
              <a:buChar char="•"/>
            </a:pPr>
            <a:endParaRPr lang="en-US" sz="2400" dirty="0">
              <a:solidFill>
                <a:srgbClr val="FF0000"/>
              </a:solidFill>
              <a:latin typeface="Calibri" panose="020F0502020204030204" pitchFamily="34" charset="0"/>
            </a:endParaRPr>
          </a:p>
          <a:p>
            <a:pPr marL="457200" indent="-457200" algn="l" rtl="0" fontAlgn="base">
              <a:buFont typeface="Arial" panose="020B0604020202020204" pitchFamily="34" charset="0"/>
              <a:buChar char="•"/>
            </a:pPr>
            <a:r>
              <a:rPr lang="en-US" sz="2400" dirty="0">
                <a:solidFill>
                  <a:srgbClr val="FF0000"/>
                </a:solidFill>
                <a:latin typeface="Calibri" panose="020F0502020204030204" pitchFamily="34" charset="0"/>
              </a:rPr>
              <a:t>Permanent closure in place may be required in certain situations, usually due to safety concerns with the use of a crane for UST removal (not RUST-eligible)</a:t>
            </a:r>
            <a:endParaRPr lang="en-US" sz="2400" b="0" i="0" dirty="0">
              <a:solidFill>
                <a:srgbClr val="FF0000"/>
              </a:solidFill>
              <a:effectLst/>
              <a:latin typeface="Calibri" panose="020F0502020204030204" pitchFamily="34" charset="0"/>
            </a:endParaRPr>
          </a:p>
        </p:txBody>
      </p:sp>
      <p:sp>
        <p:nvSpPr>
          <p:cNvPr id="2" name="TextBox 1">
            <a:extLst>
              <a:ext uri="{FF2B5EF4-FFF2-40B4-BE49-F238E27FC236}">
                <a16:creationId xmlns:a16="http://schemas.microsoft.com/office/drawing/2014/main" id="{B1EB9BD6-78DF-E1F1-12B1-C6D6E2529649}"/>
              </a:ext>
            </a:extLst>
          </p:cNvPr>
          <p:cNvSpPr txBox="1"/>
          <p:nvPr/>
        </p:nvSpPr>
        <p:spPr>
          <a:xfrm>
            <a:off x="8022711" y="433907"/>
            <a:ext cx="9819163" cy="1446550"/>
          </a:xfrm>
          <a:prstGeom prst="rect">
            <a:avLst/>
          </a:prstGeom>
          <a:noFill/>
        </p:spPr>
        <p:txBody>
          <a:bodyPr wrap="none" rtlCol="0">
            <a:spAutoFit/>
          </a:bodyPr>
          <a:lstStyle/>
          <a:p>
            <a:r>
              <a:rPr lang="en-US" sz="4400" b="1" dirty="0">
                <a:solidFill>
                  <a:srgbClr val="4F86C7"/>
                </a:solidFill>
              </a:rPr>
              <a:t>Common Services Required for Removal, </a:t>
            </a:r>
          </a:p>
          <a:p>
            <a:r>
              <a:rPr lang="en-US" sz="4400" b="1" dirty="0">
                <a:solidFill>
                  <a:srgbClr val="4F86C7"/>
                </a:solidFill>
              </a:rPr>
              <a:t>Retrofitting, and Updating</a:t>
            </a:r>
          </a:p>
        </p:txBody>
      </p:sp>
    </p:spTree>
    <p:extLst>
      <p:ext uri="{BB962C8B-B14F-4D97-AF65-F5344CB8AC3E}">
        <p14:creationId xmlns:p14="http://schemas.microsoft.com/office/powerpoint/2010/main" val="347343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558799" y="1654158"/>
            <a:ext cx="5665020" cy="3531095"/>
          </a:xfrm>
          <a:prstGeom prst="rect">
            <a:avLst/>
          </a:prstGeom>
        </p:spPr>
        <p:txBody>
          <a:bodyPr vert="horz" wrap="square" lIns="0" tIns="83185" rIns="0" bIns="0" rtlCol="0">
            <a:spAutoFit/>
          </a:bodyPr>
          <a:lstStyle/>
          <a:p>
            <a:pPr marL="12700">
              <a:lnSpc>
                <a:spcPct val="100000"/>
              </a:lnSpc>
              <a:spcBef>
                <a:spcPts val="655"/>
              </a:spcBef>
            </a:pPr>
            <a:r>
              <a:rPr lang="en-US" sz="5600" b="1" spc="195" dirty="0">
                <a:solidFill>
                  <a:srgbClr val="FFFFFF"/>
                </a:solidFill>
                <a:latin typeface="+mj-lt"/>
                <a:cs typeface="Verdana"/>
              </a:rPr>
              <a:t>What Factors Affect The UST Closure Cost and Timeline? </a:t>
            </a:r>
            <a:endParaRPr sz="5600" b="1" dirty="0">
              <a:latin typeface="+mj-lt"/>
              <a:cs typeface="Verdana"/>
            </a:endParaRPr>
          </a:p>
        </p:txBody>
      </p:sp>
      <p:sp>
        <p:nvSpPr>
          <p:cNvPr id="2" name="TextBox 1">
            <a:extLst>
              <a:ext uri="{FF2B5EF4-FFF2-40B4-BE49-F238E27FC236}">
                <a16:creationId xmlns:a16="http://schemas.microsoft.com/office/drawing/2014/main" id="{A1D228A5-510E-E023-C9D4-BD9E052E9445}"/>
              </a:ext>
            </a:extLst>
          </p:cNvPr>
          <p:cNvSpPr txBox="1"/>
          <p:nvPr/>
        </p:nvSpPr>
        <p:spPr>
          <a:xfrm>
            <a:off x="7494329" y="2038878"/>
            <a:ext cx="10115754" cy="5647700"/>
          </a:xfrm>
          <a:prstGeom prst="rect">
            <a:avLst/>
          </a:prstGeom>
          <a:noFill/>
        </p:spPr>
        <p:txBody>
          <a:bodyPr wrap="square" rtlCol="0">
            <a:spAutoFit/>
          </a:bodyPr>
          <a:lstStyle/>
          <a:p>
            <a:pPr lvl="1"/>
            <a:endParaRPr lang="en-US" sz="2800" dirty="0"/>
          </a:p>
          <a:p>
            <a:pPr marL="914400" lvl="1" indent="-457200">
              <a:spcBef>
                <a:spcPts val="600"/>
              </a:spcBef>
              <a:buFont typeface="Arial" panose="020B0604020202020204" pitchFamily="34" charset="0"/>
              <a:buChar char="•"/>
            </a:pPr>
            <a:r>
              <a:rPr lang="en-US" sz="2600" dirty="0"/>
              <a:t>Type of client:</a:t>
            </a:r>
            <a:r>
              <a:rPr lang="en-US" sz="2600" b="1" dirty="0"/>
              <a:t> </a:t>
            </a:r>
            <a:r>
              <a:rPr lang="en-US" sz="2600" dirty="0"/>
              <a:t>Government, small business, etc.</a:t>
            </a:r>
          </a:p>
          <a:p>
            <a:pPr marL="914400" lvl="1" indent="-457200">
              <a:spcBef>
                <a:spcPts val="600"/>
              </a:spcBef>
              <a:buFont typeface="Arial" panose="020B0604020202020204" pitchFamily="34" charset="0"/>
              <a:buChar char="•"/>
            </a:pPr>
            <a:r>
              <a:rPr lang="en-US" sz="2600" dirty="0"/>
              <a:t>Type of sites: gas station, airport, powerplants, etc.</a:t>
            </a:r>
          </a:p>
          <a:p>
            <a:pPr marL="914400" lvl="1" indent="-457200">
              <a:spcBef>
                <a:spcPts val="600"/>
              </a:spcBef>
              <a:buFont typeface="Arial" panose="020B0604020202020204" pitchFamily="34" charset="0"/>
              <a:buChar char="•"/>
            </a:pPr>
            <a:r>
              <a:rPr lang="en-US" sz="2600" dirty="0"/>
              <a:t>The local oversight agency</a:t>
            </a:r>
          </a:p>
          <a:p>
            <a:pPr marL="914400" lvl="1" indent="-457200">
              <a:spcBef>
                <a:spcPts val="600"/>
              </a:spcBef>
              <a:buFont typeface="Arial" panose="020B0604020202020204" pitchFamily="34" charset="0"/>
              <a:buChar char="•"/>
            </a:pPr>
            <a:r>
              <a:rPr lang="en-US" sz="2600" dirty="0"/>
              <a:t>Prior releases and contamination at the Site</a:t>
            </a:r>
          </a:p>
          <a:p>
            <a:pPr marL="914400" lvl="1" indent="-457200">
              <a:spcBef>
                <a:spcPts val="600"/>
              </a:spcBef>
              <a:buFont typeface="Arial" panose="020B0604020202020204" pitchFamily="34" charset="0"/>
              <a:buChar char="•"/>
            </a:pPr>
            <a:r>
              <a:rPr lang="en-US" sz="2600" dirty="0"/>
              <a:t>Number of tanks that are being closed</a:t>
            </a:r>
          </a:p>
          <a:p>
            <a:pPr marL="914400" lvl="1" indent="-457200">
              <a:spcBef>
                <a:spcPts val="600"/>
              </a:spcBef>
              <a:buFont typeface="Arial" panose="020B0604020202020204" pitchFamily="34" charset="0"/>
              <a:buChar char="•"/>
            </a:pPr>
            <a:r>
              <a:rPr lang="en-US" sz="2600" dirty="0"/>
              <a:t>Length of associated piping that needs to be removed</a:t>
            </a:r>
          </a:p>
          <a:p>
            <a:pPr marL="914400" lvl="1" indent="-457200">
              <a:spcBef>
                <a:spcPts val="600"/>
              </a:spcBef>
              <a:buFont typeface="Arial" panose="020B0604020202020204" pitchFamily="34" charset="0"/>
              <a:buChar char="•"/>
            </a:pPr>
            <a:r>
              <a:rPr lang="en-US" sz="2600" dirty="0"/>
              <a:t>Number of samples that needs to be taken</a:t>
            </a:r>
          </a:p>
          <a:p>
            <a:pPr marL="914400" lvl="1" indent="-457200">
              <a:spcBef>
                <a:spcPts val="600"/>
              </a:spcBef>
              <a:buFont typeface="Arial" panose="020B0604020202020204" pitchFamily="34" charset="0"/>
              <a:buChar char="•"/>
            </a:pPr>
            <a:r>
              <a:rPr lang="en-US" sz="2600" dirty="0"/>
              <a:t>The number of shifts that air monitoring is required</a:t>
            </a:r>
          </a:p>
          <a:p>
            <a:pPr marL="914400" lvl="1" indent="-457200">
              <a:spcBef>
                <a:spcPts val="600"/>
              </a:spcBef>
              <a:buFont typeface="Arial" panose="020B0604020202020204" pitchFamily="34" charset="0"/>
              <a:buChar char="•"/>
            </a:pPr>
            <a:r>
              <a:rPr lang="en-US" sz="2600" dirty="0"/>
              <a:t>Special Considerations Example: Airport requires crane notification that takes upward of 45 days</a:t>
            </a:r>
          </a:p>
          <a:p>
            <a:pPr marL="914400" lvl="1" indent="-457200">
              <a:buFont typeface="Arial" panose="020B0604020202020204" pitchFamily="34" charset="0"/>
              <a:buChar char="•"/>
            </a:pPr>
            <a:endParaRPr lang="en-US" sz="2800" dirty="0"/>
          </a:p>
        </p:txBody>
      </p:sp>
      <p:sp>
        <p:nvSpPr>
          <p:cNvPr id="3" name="TextBox 2">
            <a:extLst>
              <a:ext uri="{FF2B5EF4-FFF2-40B4-BE49-F238E27FC236}">
                <a16:creationId xmlns:a16="http://schemas.microsoft.com/office/drawing/2014/main" id="{EE7855A6-826F-1AB8-B46B-E3F062923553}"/>
              </a:ext>
            </a:extLst>
          </p:cNvPr>
          <p:cNvSpPr txBox="1"/>
          <p:nvPr/>
        </p:nvSpPr>
        <p:spPr>
          <a:xfrm>
            <a:off x="10656120" y="1269437"/>
            <a:ext cx="4589205" cy="769441"/>
          </a:xfrm>
          <a:prstGeom prst="rect">
            <a:avLst/>
          </a:prstGeom>
          <a:noFill/>
        </p:spPr>
        <p:txBody>
          <a:bodyPr wrap="none" rtlCol="0">
            <a:spAutoFit/>
          </a:bodyPr>
          <a:lstStyle/>
          <a:p>
            <a:r>
              <a:rPr lang="en-US" sz="4400" dirty="0">
                <a:solidFill>
                  <a:srgbClr val="4F86C7"/>
                </a:solidFill>
                <a:latin typeface="+mj-lt"/>
              </a:rPr>
              <a:t>Factors to Consider</a:t>
            </a:r>
          </a:p>
        </p:txBody>
      </p:sp>
    </p:spTree>
    <p:extLst>
      <p:ext uri="{BB962C8B-B14F-4D97-AF65-F5344CB8AC3E}">
        <p14:creationId xmlns:p14="http://schemas.microsoft.com/office/powerpoint/2010/main" val="15890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California State Water Resources Control Board - Organizations - California  Open Data">
            <a:extLst>
              <a:ext uri="{FF2B5EF4-FFF2-40B4-BE49-F238E27FC236}">
                <a16:creationId xmlns:a16="http://schemas.microsoft.com/office/drawing/2014/main" id="{9DC4C414-A5E9-9E93-9CAE-9F99650243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4882" y="0"/>
            <a:ext cx="4082147" cy="283003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EDC80BE-8F6F-6E31-04E2-BA48B641C32E}"/>
              </a:ext>
            </a:extLst>
          </p:cNvPr>
          <p:cNvSpPr>
            <a:spLocks noGrp="1"/>
          </p:cNvSpPr>
          <p:nvPr>
            <p:ph type="title"/>
          </p:nvPr>
        </p:nvSpPr>
        <p:spPr>
          <a:xfrm>
            <a:off x="-1" y="1900921"/>
            <a:ext cx="6195142" cy="1292662"/>
          </a:xfrm>
        </p:spPr>
        <p:txBody>
          <a:bodyPr wrap="square" lIns="0" tIns="0" rIns="0" bIns="0" anchor="t">
            <a:spAutoFit/>
          </a:bodyPr>
          <a:lstStyle/>
          <a:p>
            <a:pPr algn="ctr"/>
            <a:r>
              <a:rPr lang="en-US" sz="2800" dirty="0">
                <a:solidFill>
                  <a:schemeClr val="bg1"/>
                </a:solidFill>
                <a:latin typeface="+mj-lt"/>
              </a:rPr>
              <a:t>McLean Reich</a:t>
            </a:r>
            <a:br>
              <a:rPr lang="en-US" sz="2800" dirty="0">
                <a:solidFill>
                  <a:schemeClr val="bg1"/>
                </a:solidFill>
                <a:latin typeface="+mj-lt"/>
              </a:rPr>
            </a:br>
            <a:r>
              <a:rPr lang="en-US" sz="2800" dirty="0">
                <a:solidFill>
                  <a:schemeClr val="bg1"/>
                </a:solidFill>
                <a:latin typeface="+mj-lt"/>
              </a:rPr>
              <a:t>RUST, EAR, Reporting Section Manager</a:t>
            </a:r>
            <a:br>
              <a:rPr lang="en-US" sz="2800" dirty="0">
                <a:solidFill>
                  <a:schemeClr val="bg1"/>
                </a:solidFill>
                <a:latin typeface="+mj-lt"/>
              </a:rPr>
            </a:br>
            <a:r>
              <a:rPr lang="en-US" sz="2800" dirty="0">
                <a:solidFill>
                  <a:schemeClr val="bg1"/>
                </a:solidFill>
                <a:latin typeface="+mj-lt"/>
              </a:rPr>
              <a:t>mclean.reich@waterboards.ca.gov</a:t>
            </a:r>
            <a:endParaRPr lang="en-US" sz="4000" dirty="0">
              <a:solidFill>
                <a:schemeClr val="bg1"/>
              </a:solidFill>
              <a:latin typeface="+mj-lt"/>
            </a:endParaRPr>
          </a:p>
        </p:txBody>
      </p:sp>
      <p:sp>
        <p:nvSpPr>
          <p:cNvPr id="11" name="TextBox 10">
            <a:extLst>
              <a:ext uri="{FF2B5EF4-FFF2-40B4-BE49-F238E27FC236}">
                <a16:creationId xmlns:a16="http://schemas.microsoft.com/office/drawing/2014/main" id="{B9BC5578-7BD2-59C2-C60D-1CA77B9B76E6}"/>
              </a:ext>
            </a:extLst>
          </p:cNvPr>
          <p:cNvSpPr txBox="1"/>
          <p:nvPr/>
        </p:nvSpPr>
        <p:spPr>
          <a:xfrm>
            <a:off x="411879" y="7799466"/>
            <a:ext cx="5371381" cy="1384995"/>
          </a:xfrm>
          <a:prstGeom prst="rect">
            <a:avLst/>
          </a:prstGeom>
          <a:noFill/>
        </p:spPr>
        <p:txBody>
          <a:bodyPr wrap="square">
            <a:spAutoFit/>
          </a:bodyPr>
          <a:lstStyle/>
          <a:p>
            <a:pPr algn="ctr"/>
            <a:r>
              <a:rPr lang="en-US" sz="2800" dirty="0">
                <a:solidFill>
                  <a:schemeClr val="bg1"/>
                </a:solidFill>
                <a:latin typeface="+mj-lt"/>
              </a:rPr>
              <a:t>Johnny Wales</a:t>
            </a:r>
          </a:p>
          <a:p>
            <a:pPr algn="ctr"/>
            <a:r>
              <a:rPr lang="en-US" sz="2800" dirty="0">
                <a:solidFill>
                  <a:schemeClr val="bg1"/>
                </a:solidFill>
                <a:latin typeface="+mj-lt"/>
              </a:rPr>
              <a:t>Environmental Specialist</a:t>
            </a:r>
          </a:p>
          <a:p>
            <a:pPr algn="ctr"/>
            <a:r>
              <a:rPr lang="en-US" sz="2800" dirty="0">
                <a:solidFill>
                  <a:schemeClr val="bg1"/>
                </a:solidFill>
              </a:rPr>
              <a:t>johnny.wales@redhorsecorp.com</a:t>
            </a:r>
          </a:p>
        </p:txBody>
      </p:sp>
      <p:sp>
        <p:nvSpPr>
          <p:cNvPr id="13" name="TextBox 12">
            <a:extLst>
              <a:ext uri="{FF2B5EF4-FFF2-40B4-BE49-F238E27FC236}">
                <a16:creationId xmlns:a16="http://schemas.microsoft.com/office/drawing/2014/main" id="{BB67C05F-18E2-EBD7-B0D4-5A383171D555}"/>
              </a:ext>
            </a:extLst>
          </p:cNvPr>
          <p:cNvSpPr txBox="1"/>
          <p:nvPr/>
        </p:nvSpPr>
        <p:spPr>
          <a:xfrm>
            <a:off x="525180" y="4739487"/>
            <a:ext cx="5371381" cy="1384995"/>
          </a:xfrm>
          <a:prstGeom prst="rect">
            <a:avLst/>
          </a:prstGeom>
          <a:noFill/>
        </p:spPr>
        <p:txBody>
          <a:bodyPr wrap="square">
            <a:spAutoFit/>
          </a:bodyPr>
          <a:lstStyle/>
          <a:p>
            <a:pPr algn="ctr"/>
            <a:r>
              <a:rPr lang="en-US" sz="2800" dirty="0">
                <a:solidFill>
                  <a:schemeClr val="bg1"/>
                </a:solidFill>
                <a:latin typeface="+mj-lt"/>
              </a:rPr>
              <a:t>Robert Smith</a:t>
            </a:r>
          </a:p>
          <a:p>
            <a:pPr algn="ctr"/>
            <a:r>
              <a:rPr lang="en-US" sz="2800" dirty="0">
                <a:solidFill>
                  <a:schemeClr val="bg1"/>
                </a:solidFill>
                <a:latin typeface="+mj-lt"/>
              </a:rPr>
              <a:t>RUST, EAR, LOP Program Manager </a:t>
            </a:r>
          </a:p>
          <a:p>
            <a:pPr algn="ctr"/>
            <a:r>
              <a:rPr lang="en-US" sz="2800" dirty="0">
                <a:solidFill>
                  <a:schemeClr val="bg1"/>
                </a:solidFill>
                <a:latin typeface="+mj-lt"/>
              </a:rPr>
              <a:t>Robert.Smith@waterboards.ca.gov</a:t>
            </a:r>
            <a:endParaRPr lang="en-US" sz="2800" dirty="0"/>
          </a:p>
        </p:txBody>
      </p:sp>
      <p:sp>
        <p:nvSpPr>
          <p:cNvPr id="15" name="Text Placeholder 14">
            <a:extLst>
              <a:ext uri="{FF2B5EF4-FFF2-40B4-BE49-F238E27FC236}">
                <a16:creationId xmlns:a16="http://schemas.microsoft.com/office/drawing/2014/main" id="{E80691FA-6D57-E955-1EC6-E063C2370CBE}"/>
              </a:ext>
            </a:extLst>
          </p:cNvPr>
          <p:cNvSpPr>
            <a:spLocks noGrp="1"/>
          </p:cNvSpPr>
          <p:nvPr>
            <p:ph type="body" idx="1"/>
          </p:nvPr>
        </p:nvSpPr>
        <p:spPr>
          <a:xfrm>
            <a:off x="6881280" y="3585326"/>
            <a:ext cx="10700867" cy="3693319"/>
          </a:xfrm>
        </p:spPr>
        <p:txBody>
          <a:bodyPr/>
          <a:lstStyle/>
          <a:p>
            <a:r>
              <a:rPr lang="en-US" dirty="0"/>
              <a:t>To preserve, enhance, and restore the quality of California’s water resources and drinking water for the protection of the environment, public health, and all beneficial uses, and to ensure proper water resource allocation and efficient use, for the benefit of present and future generations.</a:t>
            </a:r>
          </a:p>
          <a:p>
            <a:endParaRPr lang="en-US" dirty="0"/>
          </a:p>
          <a:p>
            <a:pPr marL="342900" indent="-342900">
              <a:buFont typeface="Arial" panose="020B0604020202020204" pitchFamily="34" charset="0"/>
              <a:buChar char="•"/>
            </a:pPr>
            <a:r>
              <a:rPr lang="en-US" dirty="0"/>
              <a:t>The lead agency in overseeing USTs in California</a:t>
            </a:r>
          </a:p>
          <a:p>
            <a:pPr marL="342900" indent="-342900">
              <a:buFont typeface="Arial" panose="020B0604020202020204" pitchFamily="34" charset="0"/>
              <a:buChar char="•"/>
            </a:pPr>
            <a:r>
              <a:rPr lang="en-US" dirty="0"/>
              <a:t>Provides Funding and Technical Assistance for UST Closure and Cleanup that are mandated by regulations</a:t>
            </a:r>
          </a:p>
          <a:p>
            <a:pPr marL="342900" indent="-342900">
              <a:buFont typeface="Arial" panose="020B0604020202020204" pitchFamily="34" charset="0"/>
              <a:buChar char="•"/>
            </a:pPr>
            <a:r>
              <a:rPr lang="en-US" dirty="0"/>
              <a:t>Regional Water Boards are the oversight agencies for LUST Cases</a:t>
            </a:r>
          </a:p>
        </p:txBody>
      </p:sp>
    </p:spTree>
    <p:extLst>
      <p:ext uri="{BB962C8B-B14F-4D97-AF65-F5344CB8AC3E}">
        <p14:creationId xmlns:p14="http://schemas.microsoft.com/office/powerpoint/2010/main" val="129484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011034" cy="10287000"/>
            <a:chOff x="0" y="0"/>
            <a:chExt cx="7011034" cy="10287000"/>
          </a:xfrm>
        </p:grpSpPr>
        <p:sp>
          <p:nvSpPr>
            <p:cNvPr id="3" name="object 3"/>
            <p:cNvSpPr/>
            <p:nvPr/>
          </p:nvSpPr>
          <p:spPr>
            <a:xfrm>
              <a:off x="0" y="0"/>
              <a:ext cx="7011034" cy="10287000"/>
            </a:xfrm>
            <a:custGeom>
              <a:avLst/>
              <a:gdLst/>
              <a:ahLst/>
              <a:cxnLst/>
              <a:rect l="l" t="t" r="r" b="b"/>
              <a:pathLst>
                <a:path w="7011034" h="10287000">
                  <a:moveTo>
                    <a:pt x="7010622" y="10286999"/>
                  </a:moveTo>
                  <a:lnTo>
                    <a:pt x="0" y="10286999"/>
                  </a:lnTo>
                  <a:lnTo>
                    <a:pt x="0" y="0"/>
                  </a:lnTo>
                  <a:lnTo>
                    <a:pt x="7010622" y="0"/>
                  </a:lnTo>
                  <a:lnTo>
                    <a:pt x="7010622" y="10286999"/>
                  </a:lnTo>
                  <a:close/>
                </a:path>
              </a:pathLst>
            </a:custGeom>
            <a:solidFill>
              <a:srgbClr val="4F86C7"/>
            </a:solidFill>
          </p:spPr>
          <p:txBody>
            <a:bodyPr wrap="square" lIns="0" tIns="0" rIns="0" bIns="0" rtlCol="0"/>
            <a:lstStyle/>
            <a:p>
              <a:endParaRPr/>
            </a:p>
          </p:txBody>
        </p:sp>
        <p:pic>
          <p:nvPicPr>
            <p:cNvPr id="4" name="object 4"/>
            <p:cNvPicPr/>
            <p:nvPr/>
          </p:nvPicPr>
          <p:blipFill>
            <a:blip r:embed="rId3" cstate="print"/>
            <a:stretch>
              <a:fillRect/>
            </a:stretch>
          </p:blipFill>
          <p:spPr>
            <a:xfrm>
              <a:off x="0" y="7183873"/>
              <a:ext cx="3232362" cy="3103125"/>
            </a:xfrm>
            <a:prstGeom prst="rect">
              <a:avLst/>
            </a:prstGeom>
          </p:spPr>
        </p:pic>
      </p:grpSp>
      <p:pic>
        <p:nvPicPr>
          <p:cNvPr id="5" name="object 5"/>
          <p:cNvPicPr/>
          <p:nvPr/>
        </p:nvPicPr>
        <p:blipFill>
          <a:blip r:embed="rId4" cstate="print"/>
          <a:stretch>
            <a:fillRect/>
          </a:stretch>
        </p:blipFill>
        <p:spPr>
          <a:xfrm>
            <a:off x="3103387" y="1903345"/>
            <a:ext cx="5876924" cy="5876924"/>
          </a:xfrm>
          <a:prstGeom prst="rect">
            <a:avLst/>
          </a:prstGeom>
        </p:spPr>
      </p:pic>
      <p:sp>
        <p:nvSpPr>
          <p:cNvPr id="6" name="object 6"/>
          <p:cNvSpPr txBox="1">
            <a:spLocks noGrp="1"/>
          </p:cNvSpPr>
          <p:nvPr>
            <p:ph type="title"/>
          </p:nvPr>
        </p:nvSpPr>
        <p:spPr>
          <a:xfrm>
            <a:off x="10049040" y="3364421"/>
            <a:ext cx="6054090" cy="1450340"/>
          </a:xfrm>
          <a:prstGeom prst="rect">
            <a:avLst/>
          </a:prstGeom>
        </p:spPr>
        <p:txBody>
          <a:bodyPr vert="horz" wrap="square" lIns="0" tIns="12700" rIns="0" bIns="0" rtlCol="0">
            <a:spAutoFit/>
          </a:bodyPr>
          <a:lstStyle/>
          <a:p>
            <a:pPr marL="12700">
              <a:lnSpc>
                <a:spcPct val="100000"/>
              </a:lnSpc>
              <a:spcBef>
                <a:spcPts val="100"/>
              </a:spcBef>
            </a:pPr>
            <a:r>
              <a:rPr sz="9350" spc="-415" dirty="0">
                <a:latin typeface="Muli" panose="02000303000000000000" pitchFamily="2" charset="0"/>
              </a:rPr>
              <a:t>Questions?</a:t>
            </a:r>
            <a:endParaRPr sz="9350" dirty="0">
              <a:latin typeface="Muli" panose="02000303000000000000" pitchFamily="2" charset="0"/>
            </a:endParaRPr>
          </a:p>
        </p:txBody>
      </p:sp>
      <p:sp>
        <p:nvSpPr>
          <p:cNvPr id="7" name="Title 1">
            <a:extLst>
              <a:ext uri="{FF2B5EF4-FFF2-40B4-BE49-F238E27FC236}">
                <a16:creationId xmlns:a16="http://schemas.microsoft.com/office/drawing/2014/main" id="{C245A8B4-A8FE-A123-BA77-5F644A2B94A7}"/>
              </a:ext>
            </a:extLst>
          </p:cNvPr>
          <p:cNvSpPr txBox="1">
            <a:spLocks/>
          </p:cNvSpPr>
          <p:nvPr/>
        </p:nvSpPr>
        <p:spPr>
          <a:xfrm>
            <a:off x="7341041" y="7509891"/>
            <a:ext cx="5968538" cy="738664"/>
          </a:xfrm>
          <a:prstGeom prst="rect">
            <a:avLst/>
          </a:prstGeom>
        </p:spPr>
        <p:txBody>
          <a:bodyPr wrap="square" lIns="0" tIns="0" rIns="0" bIns="0" anchor="t">
            <a:spAutoFit/>
          </a:bodyPr>
          <a:lstStyle>
            <a:lvl1pPr>
              <a:defRPr sz="2700" b="0" i="0">
                <a:solidFill>
                  <a:schemeClr val="tx1"/>
                </a:solidFill>
                <a:latin typeface="Verdana"/>
                <a:ea typeface="+mj-ea"/>
                <a:cs typeface="Verdana"/>
              </a:defRPr>
            </a:lvl1pPr>
          </a:lstStyle>
          <a:p>
            <a:pPr algn="ctr"/>
            <a:r>
              <a:rPr lang="en-US" sz="2400" kern="0" dirty="0">
                <a:latin typeface="+mj-lt"/>
              </a:rPr>
              <a:t>Roohi Toosi</a:t>
            </a:r>
            <a:br>
              <a:rPr lang="en-US" sz="2400" kern="0" dirty="0">
                <a:latin typeface="+mj-lt"/>
              </a:rPr>
            </a:br>
            <a:r>
              <a:rPr lang="en-US" sz="2400" kern="0" dirty="0">
                <a:latin typeface="+mj-lt"/>
              </a:rPr>
              <a:t>Roohi@atechinc.net</a:t>
            </a:r>
          </a:p>
        </p:txBody>
      </p:sp>
      <p:sp>
        <p:nvSpPr>
          <p:cNvPr id="8" name="TextBox 7">
            <a:extLst>
              <a:ext uri="{FF2B5EF4-FFF2-40B4-BE49-F238E27FC236}">
                <a16:creationId xmlns:a16="http://schemas.microsoft.com/office/drawing/2014/main" id="{26BF8E59-252B-411A-47A3-7D812EFC850D}"/>
              </a:ext>
            </a:extLst>
          </p:cNvPr>
          <p:cNvSpPr txBox="1"/>
          <p:nvPr/>
        </p:nvSpPr>
        <p:spPr>
          <a:xfrm>
            <a:off x="7639620" y="8713168"/>
            <a:ext cx="5371381" cy="830997"/>
          </a:xfrm>
          <a:prstGeom prst="rect">
            <a:avLst/>
          </a:prstGeom>
          <a:noFill/>
        </p:spPr>
        <p:txBody>
          <a:bodyPr wrap="square">
            <a:spAutoFit/>
          </a:bodyPr>
          <a:lstStyle/>
          <a:p>
            <a:pPr algn="ctr"/>
            <a:r>
              <a:rPr lang="en-US" sz="2400" dirty="0">
                <a:latin typeface="+mj-lt"/>
              </a:rPr>
              <a:t>Patrick Naffah</a:t>
            </a:r>
          </a:p>
          <a:p>
            <a:pPr algn="ctr"/>
            <a:r>
              <a:rPr lang="en-US" sz="2400" dirty="0"/>
              <a:t>Patrick@atechinc.net</a:t>
            </a:r>
          </a:p>
        </p:txBody>
      </p:sp>
      <p:sp>
        <p:nvSpPr>
          <p:cNvPr id="9" name="TextBox 8">
            <a:extLst>
              <a:ext uri="{FF2B5EF4-FFF2-40B4-BE49-F238E27FC236}">
                <a16:creationId xmlns:a16="http://schemas.microsoft.com/office/drawing/2014/main" id="{051832F0-5E74-1289-C8E6-EAB18621FE7B}"/>
              </a:ext>
            </a:extLst>
          </p:cNvPr>
          <p:cNvSpPr txBox="1"/>
          <p:nvPr/>
        </p:nvSpPr>
        <p:spPr>
          <a:xfrm>
            <a:off x="7704704" y="6275836"/>
            <a:ext cx="5371381" cy="830997"/>
          </a:xfrm>
          <a:prstGeom prst="rect">
            <a:avLst/>
          </a:prstGeom>
          <a:noFill/>
        </p:spPr>
        <p:txBody>
          <a:bodyPr wrap="square">
            <a:spAutoFit/>
          </a:bodyPr>
          <a:lstStyle/>
          <a:p>
            <a:pPr algn="ctr"/>
            <a:r>
              <a:rPr lang="en-US" sz="2400" dirty="0">
                <a:latin typeface="+mj-lt"/>
              </a:rPr>
              <a:t>Jay Sandoval </a:t>
            </a:r>
          </a:p>
          <a:p>
            <a:pPr algn="ctr"/>
            <a:r>
              <a:rPr lang="en-US" sz="2400" dirty="0">
                <a:latin typeface="+mj-lt"/>
              </a:rPr>
              <a:t>jay@atechinc.net</a:t>
            </a:r>
            <a:endParaRPr lang="en-US" sz="2400" dirty="0"/>
          </a:p>
        </p:txBody>
      </p:sp>
      <p:sp>
        <p:nvSpPr>
          <p:cNvPr id="10" name="Title 1">
            <a:extLst>
              <a:ext uri="{FF2B5EF4-FFF2-40B4-BE49-F238E27FC236}">
                <a16:creationId xmlns:a16="http://schemas.microsoft.com/office/drawing/2014/main" id="{5DF79FEE-45FE-A071-E367-F1A75DAD8D1D}"/>
              </a:ext>
            </a:extLst>
          </p:cNvPr>
          <p:cNvSpPr txBox="1">
            <a:spLocks/>
          </p:cNvSpPr>
          <p:nvPr/>
        </p:nvSpPr>
        <p:spPr>
          <a:xfrm>
            <a:off x="12319462" y="7509891"/>
            <a:ext cx="5968538" cy="738664"/>
          </a:xfrm>
          <a:prstGeom prst="rect">
            <a:avLst/>
          </a:prstGeom>
        </p:spPr>
        <p:txBody>
          <a:bodyPr wrap="square" lIns="0" tIns="0" rIns="0" bIns="0" anchor="t">
            <a:spAutoFit/>
          </a:bodyPr>
          <a:lstStyle>
            <a:lvl1pPr>
              <a:defRPr sz="2700" b="0" i="0">
                <a:solidFill>
                  <a:schemeClr val="tx1"/>
                </a:solidFill>
                <a:latin typeface="Verdana"/>
                <a:ea typeface="+mj-ea"/>
                <a:cs typeface="Verdana"/>
              </a:defRPr>
            </a:lvl1pPr>
          </a:lstStyle>
          <a:p>
            <a:pPr algn="ctr"/>
            <a:r>
              <a:rPr lang="en-US" sz="2400" kern="0" dirty="0">
                <a:latin typeface="+mj-lt"/>
              </a:rPr>
              <a:t>McLean Reich</a:t>
            </a:r>
            <a:br>
              <a:rPr lang="en-US" sz="2400" kern="0" dirty="0">
                <a:latin typeface="+mj-lt"/>
              </a:rPr>
            </a:br>
            <a:r>
              <a:rPr lang="en-US" sz="2400" kern="0" dirty="0">
                <a:latin typeface="+mj-lt"/>
              </a:rPr>
              <a:t>mclean.reich@waterboards.ca.gov</a:t>
            </a:r>
          </a:p>
        </p:txBody>
      </p:sp>
      <p:sp>
        <p:nvSpPr>
          <p:cNvPr id="11" name="TextBox 10">
            <a:extLst>
              <a:ext uri="{FF2B5EF4-FFF2-40B4-BE49-F238E27FC236}">
                <a16:creationId xmlns:a16="http://schemas.microsoft.com/office/drawing/2014/main" id="{8B8ADF0B-8CBA-D5E9-AC58-52E1D63517AE}"/>
              </a:ext>
            </a:extLst>
          </p:cNvPr>
          <p:cNvSpPr txBox="1"/>
          <p:nvPr/>
        </p:nvSpPr>
        <p:spPr>
          <a:xfrm>
            <a:off x="12618041" y="8713168"/>
            <a:ext cx="5371381" cy="830997"/>
          </a:xfrm>
          <a:prstGeom prst="rect">
            <a:avLst/>
          </a:prstGeom>
          <a:noFill/>
        </p:spPr>
        <p:txBody>
          <a:bodyPr wrap="square">
            <a:spAutoFit/>
          </a:bodyPr>
          <a:lstStyle/>
          <a:p>
            <a:pPr algn="ctr"/>
            <a:r>
              <a:rPr lang="en-US" sz="2400" dirty="0">
                <a:latin typeface="+mj-lt"/>
              </a:rPr>
              <a:t>Johnny Wales</a:t>
            </a:r>
          </a:p>
          <a:p>
            <a:pPr algn="ctr"/>
            <a:r>
              <a:rPr lang="en-US" sz="2400" dirty="0"/>
              <a:t>johnny.wales@redhorsecorp.com</a:t>
            </a:r>
          </a:p>
        </p:txBody>
      </p:sp>
      <p:sp>
        <p:nvSpPr>
          <p:cNvPr id="12" name="TextBox 11">
            <a:extLst>
              <a:ext uri="{FF2B5EF4-FFF2-40B4-BE49-F238E27FC236}">
                <a16:creationId xmlns:a16="http://schemas.microsoft.com/office/drawing/2014/main" id="{B3B97CD6-6BAF-C56E-0D14-5F47EE83D3CF}"/>
              </a:ext>
            </a:extLst>
          </p:cNvPr>
          <p:cNvSpPr txBox="1"/>
          <p:nvPr/>
        </p:nvSpPr>
        <p:spPr>
          <a:xfrm>
            <a:off x="12683125" y="6275836"/>
            <a:ext cx="5371381" cy="830997"/>
          </a:xfrm>
          <a:prstGeom prst="rect">
            <a:avLst/>
          </a:prstGeom>
          <a:noFill/>
        </p:spPr>
        <p:txBody>
          <a:bodyPr wrap="square">
            <a:spAutoFit/>
          </a:bodyPr>
          <a:lstStyle/>
          <a:p>
            <a:pPr algn="ctr"/>
            <a:r>
              <a:rPr lang="en-US" sz="2400" dirty="0">
                <a:latin typeface="+mj-lt"/>
              </a:rPr>
              <a:t>Robert Smith</a:t>
            </a:r>
          </a:p>
          <a:p>
            <a:pPr algn="ctr"/>
            <a:r>
              <a:rPr lang="en-US" sz="2400" dirty="0">
                <a:latin typeface="+mj-lt"/>
              </a:rPr>
              <a:t>Robert.Smith@waterboards.ca.gov</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6370-8DAA-4BE3-BC68-3274E371D062}"/>
              </a:ext>
            </a:extLst>
          </p:cNvPr>
          <p:cNvSpPr>
            <a:spLocks noGrp="1"/>
          </p:cNvSpPr>
          <p:nvPr>
            <p:ph type="title"/>
          </p:nvPr>
        </p:nvSpPr>
        <p:spPr>
          <a:xfrm>
            <a:off x="166255" y="2859285"/>
            <a:ext cx="5968538" cy="923330"/>
          </a:xfrm>
        </p:spPr>
        <p:txBody>
          <a:bodyPr wrap="square" lIns="0" tIns="0" rIns="0" bIns="0" anchor="t">
            <a:spAutoFit/>
          </a:bodyPr>
          <a:lstStyle/>
          <a:p>
            <a:pPr algn="ctr"/>
            <a:r>
              <a:rPr lang="en-US" sz="2000" dirty="0">
                <a:solidFill>
                  <a:schemeClr val="bg1"/>
                </a:solidFill>
                <a:latin typeface="+mj-lt"/>
              </a:rPr>
              <a:t>Jay Sandoval, CIH, is A-Tech’s Senior Industrial Hygienist and is an expert with 15+ years of experience in UST removal investigation and site closure.</a:t>
            </a:r>
          </a:p>
        </p:txBody>
      </p:sp>
      <p:sp>
        <p:nvSpPr>
          <p:cNvPr id="3" name="Text Placeholder 2">
            <a:extLst>
              <a:ext uri="{FF2B5EF4-FFF2-40B4-BE49-F238E27FC236}">
                <a16:creationId xmlns:a16="http://schemas.microsoft.com/office/drawing/2014/main" id="{E75A33F8-8F55-4B5C-8202-629038FA93B1}"/>
              </a:ext>
            </a:extLst>
          </p:cNvPr>
          <p:cNvSpPr>
            <a:spLocks noGrp="1"/>
          </p:cNvSpPr>
          <p:nvPr>
            <p:ph type="body" idx="1"/>
          </p:nvPr>
        </p:nvSpPr>
        <p:spPr>
          <a:xfrm>
            <a:off x="6625924" y="1758809"/>
            <a:ext cx="11229312" cy="2092881"/>
          </a:xfrm>
        </p:spPr>
        <p:txBody>
          <a:bodyPr/>
          <a:lstStyle/>
          <a:p>
            <a:pPr marL="457200" indent="-457200" algn="l">
              <a:spcBef>
                <a:spcPts val="600"/>
              </a:spcBef>
              <a:buFont typeface="Wingdings" panose="05000000000000000000" pitchFamily="2" charset="2"/>
              <a:buChar char="Ø"/>
            </a:pPr>
            <a:r>
              <a:rPr lang="en-US" sz="2800" b="1" dirty="0">
                <a:solidFill>
                  <a:srgbClr val="0070C0"/>
                </a:solidFill>
                <a:latin typeface="+mj-lt"/>
              </a:rPr>
              <a:t>A full-service environmental engineering, hydrogeology, and environmental health &amp; safety consulting firm: </a:t>
            </a:r>
          </a:p>
          <a:p>
            <a:pPr algn="l"/>
            <a:endParaRPr lang="en-US" sz="4000" dirty="0">
              <a:latin typeface="+mj-lt"/>
            </a:endParaRPr>
          </a:p>
          <a:p>
            <a:pPr marL="457200" indent="-457200" algn="l">
              <a:buFont typeface="Arial" panose="020B0604020202020204" pitchFamily="34" charset="0"/>
              <a:buChar char="•"/>
            </a:pPr>
            <a:endParaRPr lang="en-US" sz="4000" dirty="0">
              <a:latin typeface="+mj-lt"/>
            </a:endParaRPr>
          </a:p>
        </p:txBody>
      </p:sp>
      <p:sp>
        <p:nvSpPr>
          <p:cNvPr id="4" name="AutoShape 2">
            <a:extLst>
              <a:ext uri="{FF2B5EF4-FFF2-40B4-BE49-F238E27FC236}">
                <a16:creationId xmlns:a16="http://schemas.microsoft.com/office/drawing/2014/main" id="{BD903838-712A-41EC-A898-B3C4CC4E352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a:extLst>
              <a:ext uri="{FF2B5EF4-FFF2-40B4-BE49-F238E27FC236}">
                <a16:creationId xmlns:a16="http://schemas.microsoft.com/office/drawing/2014/main" id="{14A8FDAF-8D16-46E0-8FFA-9B825E686B01}"/>
              </a:ext>
            </a:extLst>
          </p:cNvPr>
          <p:cNvSpPr txBox="1">
            <a:spLocks/>
          </p:cNvSpPr>
          <p:nvPr/>
        </p:nvSpPr>
        <p:spPr>
          <a:xfrm>
            <a:off x="1240931" y="-23812"/>
            <a:ext cx="3802957" cy="677108"/>
          </a:xfrm>
          <a:prstGeom prst="rect">
            <a:avLst/>
          </a:prstGeom>
        </p:spPr>
        <p:txBody>
          <a:bodyPr wrap="square" lIns="0" tIns="0" rIns="0" bIns="0" anchor="t">
            <a:spAutoFit/>
          </a:bodyPr>
          <a:lstStyle>
            <a:lvl1pPr>
              <a:defRPr sz="2700" b="0" i="0">
                <a:solidFill>
                  <a:schemeClr val="tx1"/>
                </a:solidFill>
                <a:latin typeface="Verdana"/>
                <a:ea typeface="+mj-ea"/>
                <a:cs typeface="Verdana"/>
              </a:defRPr>
            </a:lvl1pPr>
          </a:lstStyle>
          <a:p>
            <a:pPr algn="ctr"/>
            <a:r>
              <a:rPr lang="en-US" sz="4400" kern="0" dirty="0">
                <a:solidFill>
                  <a:schemeClr val="bg1"/>
                </a:solidFill>
                <a:latin typeface="+mj-lt"/>
              </a:rPr>
              <a:t>Presenters</a:t>
            </a:r>
          </a:p>
        </p:txBody>
      </p:sp>
      <p:pic>
        <p:nvPicPr>
          <p:cNvPr id="16" name="Picture 15" descr="Logo&#10;&#10;Description automatically generated">
            <a:extLst>
              <a:ext uri="{FF2B5EF4-FFF2-40B4-BE49-F238E27FC236}">
                <a16:creationId xmlns:a16="http://schemas.microsoft.com/office/drawing/2014/main" id="{38399866-E3F6-43DE-91DD-5FCC6BCB54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232609"/>
            <a:ext cx="7504191" cy="1258827"/>
          </a:xfrm>
          <a:prstGeom prst="rect">
            <a:avLst/>
          </a:prstGeom>
        </p:spPr>
      </p:pic>
      <p:pic>
        <p:nvPicPr>
          <p:cNvPr id="10" name="Picture 2">
            <a:extLst>
              <a:ext uri="{FF2B5EF4-FFF2-40B4-BE49-F238E27FC236}">
                <a16:creationId xmlns:a16="http://schemas.microsoft.com/office/drawing/2014/main" id="{5A8BD382-0E4E-432A-96C8-7C3F4C1DD9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0326" y="728102"/>
            <a:ext cx="2104168" cy="2081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in a blue suit&#10;&#10;Description automatically generated with low confidence">
            <a:extLst>
              <a:ext uri="{FF2B5EF4-FFF2-40B4-BE49-F238E27FC236}">
                <a16:creationId xmlns:a16="http://schemas.microsoft.com/office/drawing/2014/main" id="{9D475B39-6F6E-7EC6-73A9-47DFE7B81D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33" t="7950" b="22424"/>
          <a:stretch/>
        </p:blipFill>
        <p:spPr>
          <a:xfrm>
            <a:off x="2090326" y="7068459"/>
            <a:ext cx="2104168" cy="2156992"/>
          </a:xfrm>
          <a:prstGeom prst="rect">
            <a:avLst/>
          </a:prstGeom>
        </p:spPr>
      </p:pic>
      <p:sp>
        <p:nvSpPr>
          <p:cNvPr id="7" name="TextBox 6">
            <a:extLst>
              <a:ext uri="{FF2B5EF4-FFF2-40B4-BE49-F238E27FC236}">
                <a16:creationId xmlns:a16="http://schemas.microsoft.com/office/drawing/2014/main" id="{955EA7A7-D5A9-8C07-6AFC-F8C203709A47}"/>
              </a:ext>
            </a:extLst>
          </p:cNvPr>
          <p:cNvSpPr txBox="1"/>
          <p:nvPr/>
        </p:nvSpPr>
        <p:spPr>
          <a:xfrm>
            <a:off x="456718" y="9225451"/>
            <a:ext cx="5371381" cy="1015663"/>
          </a:xfrm>
          <a:prstGeom prst="rect">
            <a:avLst/>
          </a:prstGeom>
          <a:noFill/>
        </p:spPr>
        <p:txBody>
          <a:bodyPr wrap="square">
            <a:spAutoFit/>
          </a:bodyPr>
          <a:lstStyle/>
          <a:p>
            <a:pPr algn="ctr"/>
            <a:r>
              <a:rPr lang="en-US" sz="2000" dirty="0">
                <a:solidFill>
                  <a:schemeClr val="bg1"/>
                </a:solidFill>
                <a:latin typeface="+mj-lt"/>
              </a:rPr>
              <a:t>Patrick Naffah, CIH, is A-Tech’s Senior Industrial Hygienist with 6+ years of experience in environmental industry.</a:t>
            </a:r>
            <a:endParaRPr lang="en-US" sz="2000" dirty="0"/>
          </a:p>
        </p:txBody>
      </p:sp>
      <p:pic>
        <p:nvPicPr>
          <p:cNvPr id="9" name="Picture 8" descr="A person in a suit smiling&#10;&#10;Description automatically generated with low confidence">
            <a:extLst>
              <a:ext uri="{FF2B5EF4-FFF2-40B4-BE49-F238E27FC236}">
                <a16:creationId xmlns:a16="http://schemas.microsoft.com/office/drawing/2014/main" id="{80C44893-7B9E-EB32-46EA-BA29CAA8C1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2930"/>
          <a:stretch/>
        </p:blipFill>
        <p:spPr>
          <a:xfrm>
            <a:off x="2090327" y="3951990"/>
            <a:ext cx="2104167" cy="2038922"/>
          </a:xfrm>
          <a:prstGeom prst="rect">
            <a:avLst/>
          </a:prstGeom>
        </p:spPr>
      </p:pic>
      <p:sp>
        <p:nvSpPr>
          <p:cNvPr id="11" name="TextBox 10">
            <a:extLst>
              <a:ext uri="{FF2B5EF4-FFF2-40B4-BE49-F238E27FC236}">
                <a16:creationId xmlns:a16="http://schemas.microsoft.com/office/drawing/2014/main" id="{D18D214C-4763-282A-C0AF-5882AC4BF3F7}"/>
              </a:ext>
            </a:extLst>
          </p:cNvPr>
          <p:cNvSpPr txBox="1"/>
          <p:nvPr/>
        </p:nvSpPr>
        <p:spPr>
          <a:xfrm>
            <a:off x="525183" y="6021854"/>
            <a:ext cx="5371381" cy="1015663"/>
          </a:xfrm>
          <a:prstGeom prst="rect">
            <a:avLst/>
          </a:prstGeom>
          <a:noFill/>
        </p:spPr>
        <p:txBody>
          <a:bodyPr wrap="square">
            <a:spAutoFit/>
          </a:bodyPr>
          <a:lstStyle/>
          <a:p>
            <a:pPr algn="ctr"/>
            <a:r>
              <a:rPr lang="en-US" sz="2000" dirty="0">
                <a:solidFill>
                  <a:schemeClr val="bg1"/>
                </a:solidFill>
                <a:latin typeface="+mj-lt"/>
              </a:rPr>
              <a:t>Roohi Toosi, PE, is A-Tech’s Director of Engineering and is an expert with 8+ years of experience in UST removal investigation and site closure. </a:t>
            </a:r>
            <a:endParaRPr lang="en-US" sz="2000" dirty="0"/>
          </a:p>
        </p:txBody>
      </p:sp>
      <p:sp>
        <p:nvSpPr>
          <p:cNvPr id="28" name="Content Placeholder 2">
            <a:extLst>
              <a:ext uri="{FF2B5EF4-FFF2-40B4-BE49-F238E27FC236}">
                <a16:creationId xmlns:a16="http://schemas.microsoft.com/office/drawing/2014/main" id="{38B3DB7E-0E9B-3ED3-C4DD-F599CA908968}"/>
              </a:ext>
            </a:extLst>
          </p:cNvPr>
          <p:cNvSpPr txBox="1">
            <a:spLocks/>
          </p:cNvSpPr>
          <p:nvPr/>
        </p:nvSpPr>
        <p:spPr>
          <a:xfrm>
            <a:off x="8621372" y="4677105"/>
            <a:ext cx="7238416" cy="11325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353535"/>
              </a:buClr>
              <a:buFont typeface="Wingdings 3" charset="2"/>
              <a:buNone/>
            </a:pPr>
            <a:r>
              <a:rPr lang="en-US" sz="5400" b="1" dirty="0">
                <a:ln w="22225">
                  <a:solidFill>
                    <a:srgbClr val="31B4E6">
                      <a:lumMod val="50000"/>
                    </a:srgbClr>
                  </a:solidFill>
                  <a:prstDash val="solid"/>
                </a:ln>
                <a:solidFill>
                  <a:schemeClr val="accent5">
                    <a:lumMod val="50000"/>
                  </a:schemeClr>
                </a:solidFill>
                <a:latin typeface="Century Gothic" panose="020B0502020202020204"/>
              </a:rPr>
              <a:t>UST Removal Experts</a:t>
            </a:r>
          </a:p>
          <a:p>
            <a:pPr marL="0" indent="0">
              <a:buClr>
                <a:srgbClr val="353535"/>
              </a:buClr>
              <a:buFont typeface="Wingdings 3" charset="2"/>
              <a:buNone/>
            </a:pPr>
            <a:endParaRPr lang="en-US" sz="2400" b="1" dirty="0">
              <a:ln w="22225">
                <a:solidFill>
                  <a:srgbClr val="31B4E6">
                    <a:lumMod val="50000"/>
                  </a:srgbClr>
                </a:solidFill>
                <a:prstDash val="solid"/>
              </a:ln>
              <a:solidFill>
                <a:srgbClr val="31B4E6">
                  <a:lumMod val="75000"/>
                </a:srgbClr>
              </a:solidFill>
              <a:latin typeface="Century Gothic" panose="020B0502020202020204"/>
            </a:endParaRPr>
          </a:p>
        </p:txBody>
      </p:sp>
      <p:pic>
        <p:nvPicPr>
          <p:cNvPr id="8" name="Picture 7" descr="A picture containing text, outdoor&#10;&#10;Description automatically generated">
            <a:extLst>
              <a:ext uri="{FF2B5EF4-FFF2-40B4-BE49-F238E27FC236}">
                <a16:creationId xmlns:a16="http://schemas.microsoft.com/office/drawing/2014/main" id="{B6BFDF77-23A3-0910-1290-3C0CB3F6F6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0834" y="5815545"/>
            <a:ext cx="11264553" cy="3754851"/>
          </a:xfrm>
          <a:prstGeom prst="rect">
            <a:avLst/>
          </a:prstGeom>
        </p:spPr>
      </p:pic>
      <p:sp>
        <p:nvSpPr>
          <p:cNvPr id="5" name="TextBox 4">
            <a:extLst>
              <a:ext uri="{FF2B5EF4-FFF2-40B4-BE49-F238E27FC236}">
                <a16:creationId xmlns:a16="http://schemas.microsoft.com/office/drawing/2014/main" id="{7AB89428-5246-4D26-11A8-3066076E60E7}"/>
              </a:ext>
            </a:extLst>
          </p:cNvPr>
          <p:cNvSpPr txBox="1"/>
          <p:nvPr/>
        </p:nvSpPr>
        <p:spPr>
          <a:xfrm>
            <a:off x="6977947" y="2726823"/>
            <a:ext cx="6197523"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70C0"/>
                </a:solidFill>
              </a:rPr>
              <a:t>Founded in 2002	</a:t>
            </a:r>
          </a:p>
          <a:p>
            <a:pPr marL="285750" indent="-285750">
              <a:buFont typeface="Arial" panose="020B0604020202020204" pitchFamily="34" charset="0"/>
              <a:buChar char="•"/>
            </a:pPr>
            <a:r>
              <a:rPr lang="en-US" sz="2400" b="1" dirty="0">
                <a:solidFill>
                  <a:srgbClr val="0070C0"/>
                </a:solidFill>
              </a:rPr>
              <a:t>4 Offices in the Western US</a:t>
            </a:r>
          </a:p>
          <a:p>
            <a:pPr marL="285750" indent="-285750">
              <a:buFont typeface="Arial" panose="020B0604020202020204" pitchFamily="34" charset="0"/>
              <a:buChar char="•"/>
            </a:pPr>
            <a:r>
              <a:rPr lang="en-US" sz="2400" b="1" dirty="0">
                <a:solidFill>
                  <a:srgbClr val="0070C0"/>
                </a:solidFill>
              </a:rPr>
              <a:t>85+ Employees</a:t>
            </a:r>
          </a:p>
          <a:p>
            <a:pPr marL="285750" indent="-285750">
              <a:buFont typeface="Arial" panose="020B0604020202020204" pitchFamily="34" charset="0"/>
              <a:buChar char="•"/>
            </a:pPr>
            <a:r>
              <a:rPr lang="en-US" sz="2400" b="1" dirty="0">
                <a:solidFill>
                  <a:srgbClr val="0070C0"/>
                </a:solidFill>
              </a:rPr>
              <a:t>The Inc. 5,000 (5 Years Running!) </a:t>
            </a:r>
          </a:p>
        </p:txBody>
      </p:sp>
    </p:spTree>
    <p:extLst>
      <p:ext uri="{BB962C8B-B14F-4D97-AF65-F5344CB8AC3E}">
        <p14:creationId xmlns:p14="http://schemas.microsoft.com/office/powerpoint/2010/main" val="154858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 y="0"/>
            <a:ext cx="6400798" cy="10287000"/>
            <a:chOff x="0" y="0"/>
            <a:chExt cx="7011034" cy="10287000"/>
          </a:xfrm>
        </p:grpSpPr>
        <p:sp>
          <p:nvSpPr>
            <p:cNvPr id="3" name="object 3"/>
            <p:cNvSpPr/>
            <p:nvPr/>
          </p:nvSpPr>
          <p:spPr>
            <a:xfrm>
              <a:off x="0" y="0"/>
              <a:ext cx="7011034" cy="10287000"/>
            </a:xfrm>
            <a:custGeom>
              <a:avLst/>
              <a:gdLst/>
              <a:ahLst/>
              <a:cxnLst/>
              <a:rect l="l" t="t" r="r" b="b"/>
              <a:pathLst>
                <a:path w="7011034" h="10287000">
                  <a:moveTo>
                    <a:pt x="7010622" y="10286998"/>
                  </a:moveTo>
                  <a:lnTo>
                    <a:pt x="0" y="10286998"/>
                  </a:lnTo>
                  <a:lnTo>
                    <a:pt x="0" y="0"/>
                  </a:lnTo>
                  <a:lnTo>
                    <a:pt x="7010622" y="0"/>
                  </a:lnTo>
                  <a:lnTo>
                    <a:pt x="7010622" y="10286998"/>
                  </a:lnTo>
                  <a:close/>
                </a:path>
              </a:pathLst>
            </a:custGeom>
            <a:solidFill>
              <a:srgbClr val="4F86C7"/>
            </a:solidFill>
          </p:spPr>
          <p:txBody>
            <a:bodyPr wrap="square" lIns="0" tIns="0" rIns="0" bIns="0" rtlCol="0"/>
            <a:lstStyle/>
            <a:p>
              <a:endParaRPr/>
            </a:p>
          </p:txBody>
        </p:sp>
        <p:pic>
          <p:nvPicPr>
            <p:cNvPr id="4" name="object 4"/>
            <p:cNvPicPr/>
            <p:nvPr/>
          </p:nvPicPr>
          <p:blipFill>
            <a:blip r:embed="rId3" cstate="print"/>
            <a:stretch>
              <a:fillRect/>
            </a:stretch>
          </p:blipFill>
          <p:spPr>
            <a:xfrm>
              <a:off x="0" y="7183872"/>
              <a:ext cx="3232362" cy="3103126"/>
            </a:xfrm>
            <a:prstGeom prst="rect">
              <a:avLst/>
            </a:prstGeom>
          </p:spPr>
        </p:pic>
      </p:grpSp>
      <p:sp>
        <p:nvSpPr>
          <p:cNvPr id="9" name="object 9"/>
          <p:cNvSpPr txBox="1">
            <a:spLocks noGrp="1"/>
          </p:cNvSpPr>
          <p:nvPr>
            <p:ph type="title"/>
          </p:nvPr>
        </p:nvSpPr>
        <p:spPr>
          <a:xfrm>
            <a:off x="1016000" y="916941"/>
            <a:ext cx="4470400" cy="3000180"/>
          </a:xfrm>
          <a:prstGeom prst="rect">
            <a:avLst/>
          </a:prstGeom>
        </p:spPr>
        <p:txBody>
          <a:bodyPr vert="horz" wrap="square" lIns="0" tIns="90805" rIns="0" bIns="0" rtlCol="0">
            <a:spAutoFit/>
          </a:bodyPr>
          <a:lstStyle/>
          <a:p>
            <a:pPr marL="12700">
              <a:lnSpc>
                <a:spcPct val="100000"/>
              </a:lnSpc>
              <a:spcBef>
                <a:spcPts val="715"/>
              </a:spcBef>
            </a:pPr>
            <a:r>
              <a:rPr lang="en-US" sz="6300" b="1" spc="114" dirty="0">
                <a:solidFill>
                  <a:srgbClr val="FFFFFF"/>
                </a:solidFill>
                <a:latin typeface="+mj-lt"/>
              </a:rPr>
              <a:t>Questions We’ll Be Answering</a:t>
            </a:r>
            <a:endParaRPr sz="6300" b="1" dirty="0">
              <a:latin typeface="+mj-lt"/>
            </a:endParaRPr>
          </a:p>
        </p:txBody>
      </p:sp>
      <p:sp>
        <p:nvSpPr>
          <p:cNvPr id="6" name="TextBox 5">
            <a:extLst>
              <a:ext uri="{FF2B5EF4-FFF2-40B4-BE49-F238E27FC236}">
                <a16:creationId xmlns:a16="http://schemas.microsoft.com/office/drawing/2014/main" id="{4E9F9A94-A2A4-4FE4-83E9-364FC82F328A}"/>
              </a:ext>
            </a:extLst>
          </p:cNvPr>
          <p:cNvSpPr txBox="1"/>
          <p:nvPr/>
        </p:nvSpPr>
        <p:spPr>
          <a:xfrm>
            <a:off x="7498080" y="916941"/>
            <a:ext cx="10341033" cy="8556188"/>
          </a:xfrm>
          <a:prstGeom prst="rect">
            <a:avLst/>
          </a:prstGeom>
          <a:noFill/>
        </p:spPr>
        <p:txBody>
          <a:bodyPr wrap="square" rtlCol="0">
            <a:spAutoFit/>
          </a:bodyPr>
          <a:lstStyle/>
          <a:p>
            <a:pPr marL="514350" indent="-514350">
              <a:spcBef>
                <a:spcPts val="1200"/>
              </a:spcBef>
              <a:buFont typeface="+mj-lt"/>
              <a:buAutoNum type="arabicPeriod"/>
            </a:pPr>
            <a:r>
              <a:rPr lang="en-US" sz="2600" b="1" dirty="0">
                <a:solidFill>
                  <a:srgbClr val="0070C0"/>
                </a:solidFill>
              </a:rPr>
              <a:t>What is a UST?  What does UST Closure Mean?</a:t>
            </a:r>
          </a:p>
          <a:p>
            <a:pPr marL="514350" indent="-514350">
              <a:spcBef>
                <a:spcPts val="1200"/>
              </a:spcBef>
              <a:buFont typeface="+mj-lt"/>
              <a:buAutoNum type="arabicPeriod"/>
            </a:pPr>
            <a:r>
              <a:rPr lang="en-US" sz="2600" b="1" dirty="0">
                <a:solidFill>
                  <a:srgbClr val="0070C0"/>
                </a:solidFill>
              </a:rPr>
              <a:t>Why are USTs regulated and why are we talking about their closure?</a:t>
            </a:r>
          </a:p>
          <a:p>
            <a:pPr marL="514350" indent="-514350">
              <a:spcBef>
                <a:spcPts val="1200"/>
              </a:spcBef>
              <a:buFont typeface="+mj-lt"/>
              <a:buAutoNum type="arabicPeriod"/>
            </a:pPr>
            <a:r>
              <a:rPr lang="en-US" sz="2600" b="1" dirty="0">
                <a:solidFill>
                  <a:srgbClr val="0070C0"/>
                </a:solidFill>
              </a:rPr>
              <a:t>Which USTs are subject to Closure?</a:t>
            </a:r>
          </a:p>
          <a:p>
            <a:pPr marL="971550" lvl="1" indent="-514350">
              <a:spcBef>
                <a:spcPts val="1200"/>
              </a:spcBef>
              <a:buFont typeface="+mj-lt"/>
              <a:buAutoNum type="alphaLcParenR"/>
            </a:pPr>
            <a:r>
              <a:rPr lang="en-US" sz="2600" b="1" dirty="0">
                <a:solidFill>
                  <a:srgbClr val="0070C0"/>
                </a:solidFill>
              </a:rPr>
              <a:t>UST Regulations in California</a:t>
            </a:r>
          </a:p>
          <a:p>
            <a:pPr marL="971550" lvl="1" indent="-514350">
              <a:spcBef>
                <a:spcPts val="1200"/>
              </a:spcBef>
              <a:buFont typeface="+mj-lt"/>
              <a:buAutoNum type="alphaLcParenR"/>
            </a:pPr>
            <a:r>
              <a:rPr lang="en-US" sz="2600" b="1" dirty="0">
                <a:solidFill>
                  <a:srgbClr val="0070C0"/>
                </a:solidFill>
              </a:rPr>
              <a:t>Current Mandate</a:t>
            </a:r>
          </a:p>
          <a:p>
            <a:pPr marL="971550" lvl="1" indent="-514350">
              <a:spcBef>
                <a:spcPts val="1200"/>
              </a:spcBef>
              <a:buFont typeface="+mj-lt"/>
              <a:buAutoNum type="alphaLcParenR"/>
            </a:pPr>
            <a:r>
              <a:rPr lang="en-US" sz="2600" b="1" dirty="0">
                <a:solidFill>
                  <a:srgbClr val="0070C0"/>
                </a:solidFill>
              </a:rPr>
              <a:t>What H&amp;SC 25291(a)(1)-(6) require?</a:t>
            </a:r>
          </a:p>
          <a:p>
            <a:pPr marL="971550" lvl="1" indent="-514350">
              <a:spcBef>
                <a:spcPts val="1200"/>
              </a:spcBef>
              <a:buFont typeface="+mj-lt"/>
              <a:buAutoNum type="alphaLcParenR"/>
            </a:pPr>
            <a:r>
              <a:rPr lang="en-US" sz="2600" b="1" dirty="0">
                <a:solidFill>
                  <a:srgbClr val="0070C0"/>
                </a:solidFill>
              </a:rPr>
              <a:t>Industry Standards for Compliance</a:t>
            </a:r>
          </a:p>
          <a:p>
            <a:pPr marL="971550" lvl="1" indent="-514350">
              <a:spcBef>
                <a:spcPts val="1200"/>
              </a:spcBef>
              <a:buFont typeface="+mj-lt"/>
              <a:buAutoNum type="alphaLcParenR"/>
            </a:pPr>
            <a:r>
              <a:rPr lang="en-US" sz="2600" b="1" dirty="0">
                <a:solidFill>
                  <a:srgbClr val="0070C0"/>
                </a:solidFill>
              </a:rPr>
              <a:t>Example Non-Compliant Systems</a:t>
            </a:r>
          </a:p>
          <a:p>
            <a:pPr marL="514350" indent="-514350">
              <a:spcBef>
                <a:spcPts val="1200"/>
              </a:spcBef>
              <a:buFont typeface="+mj-lt"/>
              <a:buAutoNum type="arabicPeriod"/>
            </a:pPr>
            <a:r>
              <a:rPr lang="en-US" sz="2600" b="1" dirty="0">
                <a:solidFill>
                  <a:srgbClr val="0070C0"/>
                </a:solidFill>
              </a:rPr>
              <a:t>Is there any funding available?</a:t>
            </a:r>
          </a:p>
          <a:p>
            <a:pPr marL="971550" lvl="1" indent="-514350">
              <a:spcBef>
                <a:spcPts val="1200"/>
              </a:spcBef>
              <a:buFont typeface="+mj-lt"/>
              <a:buAutoNum type="alphaLcParenR"/>
            </a:pPr>
            <a:r>
              <a:rPr lang="en-US" sz="2600" b="1" dirty="0">
                <a:solidFill>
                  <a:srgbClr val="0070C0"/>
                </a:solidFill>
              </a:rPr>
              <a:t>RUST Grant Option</a:t>
            </a:r>
          </a:p>
          <a:p>
            <a:pPr marL="971550" lvl="1" indent="-514350">
              <a:spcBef>
                <a:spcPts val="1200"/>
              </a:spcBef>
              <a:buFont typeface="+mj-lt"/>
              <a:buAutoNum type="alphaLcParenR"/>
            </a:pPr>
            <a:r>
              <a:rPr lang="en-US" sz="2600" b="1" dirty="0">
                <a:solidFill>
                  <a:srgbClr val="0070C0"/>
                </a:solidFill>
              </a:rPr>
              <a:t>RUST Loan Option</a:t>
            </a:r>
          </a:p>
          <a:p>
            <a:pPr marL="514350" indent="-514350">
              <a:spcBef>
                <a:spcPts val="1200"/>
              </a:spcBef>
              <a:buFont typeface="+mj-lt"/>
              <a:buAutoNum type="arabicPeriod"/>
            </a:pPr>
            <a:r>
              <a:rPr lang="en-US" sz="2600" b="1" dirty="0">
                <a:solidFill>
                  <a:srgbClr val="0070C0"/>
                </a:solidFill>
              </a:rPr>
              <a:t>What would happen if I do not comply with the H&amp;SC requirements?</a:t>
            </a:r>
          </a:p>
          <a:p>
            <a:pPr marL="514350" indent="-514350">
              <a:spcBef>
                <a:spcPts val="1200"/>
              </a:spcBef>
              <a:buFont typeface="+mj-lt"/>
              <a:buAutoNum type="arabicPeriod"/>
            </a:pPr>
            <a:r>
              <a:rPr lang="en-US" sz="2600" b="1" dirty="0">
                <a:solidFill>
                  <a:srgbClr val="0070C0"/>
                </a:solidFill>
              </a:rPr>
              <a:t>What is the process for UST Closure?</a:t>
            </a:r>
          </a:p>
          <a:p>
            <a:pPr marL="514350" indent="-514350">
              <a:spcBef>
                <a:spcPts val="1200"/>
              </a:spcBef>
              <a:buFont typeface="+mj-lt"/>
              <a:buAutoNum type="arabicPeriod"/>
            </a:pPr>
            <a:r>
              <a:rPr lang="en-US" sz="2600" b="1" dirty="0">
                <a:solidFill>
                  <a:srgbClr val="0070C0"/>
                </a:solidFill>
              </a:rPr>
              <a:t>What factors affect the UST Closure cost and timeline?</a:t>
            </a:r>
          </a:p>
          <a:p>
            <a:pPr marL="514350" indent="-514350">
              <a:buFont typeface="+mj-lt"/>
              <a:buAutoNum type="arabicPeriod"/>
            </a:pPr>
            <a:endParaRPr lang="en-US" sz="2800" dirty="0"/>
          </a:p>
          <a:p>
            <a:pPr marL="514350" indent="-514350">
              <a:buFont typeface="+mj-lt"/>
              <a:buAutoNum type="arabicPeriod"/>
            </a:pPr>
            <a:endParaRPr lang="en-US" sz="2800" dirty="0"/>
          </a:p>
        </p:txBody>
      </p:sp>
    </p:spTree>
    <p:extLst>
      <p:ext uri="{BB962C8B-B14F-4D97-AF65-F5344CB8AC3E}">
        <p14:creationId xmlns:p14="http://schemas.microsoft.com/office/powerpoint/2010/main" val="120628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4">
            <a:extLst>
              <a:ext uri="{FF2B5EF4-FFF2-40B4-BE49-F238E27FC236}">
                <a16:creationId xmlns:a16="http://schemas.microsoft.com/office/drawing/2014/main" id="{080DC499-7677-0C35-30F4-83913A61D9AE}"/>
              </a:ext>
            </a:extLst>
          </p:cNvPr>
          <p:cNvPicPr/>
          <p:nvPr/>
        </p:nvPicPr>
        <p:blipFill>
          <a:blip r:embed="rId3" cstate="print"/>
          <a:stretch>
            <a:fillRect/>
          </a:stretch>
        </p:blipFill>
        <p:spPr>
          <a:xfrm>
            <a:off x="0" y="7183872"/>
            <a:ext cx="3232362" cy="3103126"/>
          </a:xfrm>
          <a:prstGeom prst="rect">
            <a:avLst/>
          </a:prstGeom>
        </p:spPr>
      </p:pic>
      <p:sp>
        <p:nvSpPr>
          <p:cNvPr id="3" name="object 9">
            <a:extLst>
              <a:ext uri="{FF2B5EF4-FFF2-40B4-BE49-F238E27FC236}">
                <a16:creationId xmlns:a16="http://schemas.microsoft.com/office/drawing/2014/main" id="{4634AB49-B59B-95A9-73AB-A63A7C3A3CDC}"/>
              </a:ext>
            </a:extLst>
          </p:cNvPr>
          <p:cNvSpPr txBox="1">
            <a:spLocks/>
          </p:cNvSpPr>
          <p:nvPr/>
        </p:nvSpPr>
        <p:spPr>
          <a:xfrm>
            <a:off x="511647" y="3675131"/>
            <a:ext cx="5441430" cy="1061188"/>
          </a:xfrm>
          <a:prstGeom prst="rect">
            <a:avLst/>
          </a:prstGeom>
        </p:spPr>
        <p:txBody>
          <a:bodyPr vert="horz" wrap="square" lIns="0" tIns="90805" rIns="0" bIns="0" rtlCol="0">
            <a:spAutoFit/>
          </a:bodyPr>
          <a:lstStyle>
            <a:lvl1pPr>
              <a:defRPr sz="2700" b="0" i="0">
                <a:solidFill>
                  <a:schemeClr val="tx1"/>
                </a:solidFill>
                <a:latin typeface="Verdana"/>
                <a:ea typeface="+mj-ea"/>
                <a:cs typeface="Verdana"/>
              </a:defRPr>
            </a:lvl1pPr>
          </a:lstStyle>
          <a:p>
            <a:pPr marL="12700">
              <a:spcBef>
                <a:spcPts val="715"/>
              </a:spcBef>
            </a:pPr>
            <a:r>
              <a:rPr lang="en-US" sz="6300" b="1" kern="0" spc="114" dirty="0">
                <a:solidFill>
                  <a:srgbClr val="FFFFFF"/>
                </a:solidFill>
                <a:latin typeface="+mj-lt"/>
              </a:rPr>
              <a:t>What is a UST?</a:t>
            </a:r>
            <a:endParaRPr lang="en-US" sz="6300" b="1" kern="0" dirty="0">
              <a:latin typeface="+mj-lt"/>
            </a:endParaRPr>
          </a:p>
        </p:txBody>
      </p:sp>
      <p:pic>
        <p:nvPicPr>
          <p:cNvPr id="5" name="Picture 4" descr="A picture containing different&#10;&#10;Description automatically generated">
            <a:extLst>
              <a:ext uri="{FF2B5EF4-FFF2-40B4-BE49-F238E27FC236}">
                <a16:creationId xmlns:a16="http://schemas.microsoft.com/office/drawing/2014/main" id="{75381CAD-1273-7C7A-C1CC-68664E456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299" y="304801"/>
            <a:ext cx="9677398" cy="9677398"/>
          </a:xfrm>
          <a:prstGeom prst="rect">
            <a:avLst/>
          </a:prstGeom>
        </p:spPr>
      </p:pic>
    </p:spTree>
    <p:extLst>
      <p:ext uri="{BB962C8B-B14F-4D97-AF65-F5344CB8AC3E}">
        <p14:creationId xmlns:p14="http://schemas.microsoft.com/office/powerpoint/2010/main" val="197978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14948" y="922638"/>
            <a:ext cx="5447284" cy="3531095"/>
          </a:xfrm>
          <a:prstGeom prst="rect">
            <a:avLst/>
          </a:prstGeom>
        </p:spPr>
        <p:txBody>
          <a:bodyPr vert="horz" wrap="square" lIns="0" tIns="83185" rIns="0" bIns="0" rtlCol="0">
            <a:spAutoFit/>
          </a:bodyPr>
          <a:lstStyle/>
          <a:p>
            <a:pPr marL="12700">
              <a:lnSpc>
                <a:spcPct val="100000"/>
              </a:lnSpc>
              <a:spcBef>
                <a:spcPts val="655"/>
              </a:spcBef>
            </a:pPr>
            <a:r>
              <a:rPr lang="en-US" sz="5600" b="1" spc="195" dirty="0">
                <a:solidFill>
                  <a:srgbClr val="FFFFFF"/>
                </a:solidFill>
                <a:latin typeface="+mj-lt"/>
                <a:cs typeface="Verdana"/>
              </a:rPr>
              <a:t>Why are USTs Regulated and Why Should Some be Closed?</a:t>
            </a:r>
            <a:endParaRPr lang="en-US" sz="5600" b="1" dirty="0">
              <a:latin typeface="+mj-lt"/>
              <a:cs typeface="Verdana"/>
            </a:endParaRPr>
          </a:p>
        </p:txBody>
      </p:sp>
      <p:sp>
        <p:nvSpPr>
          <p:cNvPr id="10" name="TextBox 9">
            <a:extLst>
              <a:ext uri="{FF2B5EF4-FFF2-40B4-BE49-F238E27FC236}">
                <a16:creationId xmlns:a16="http://schemas.microsoft.com/office/drawing/2014/main" id="{BE6E97E9-23CE-460A-B0E3-564552CF529B}"/>
              </a:ext>
            </a:extLst>
          </p:cNvPr>
          <p:cNvSpPr txBox="1"/>
          <p:nvPr/>
        </p:nvSpPr>
        <p:spPr>
          <a:xfrm>
            <a:off x="7586052" y="2142802"/>
            <a:ext cx="10287000" cy="5657383"/>
          </a:xfrm>
          <a:prstGeom prst="rect">
            <a:avLst/>
          </a:prstGeom>
          <a:noFill/>
        </p:spPr>
        <p:txBody>
          <a:bodyPr wrap="square" rtlCol="0">
            <a:spAutoFit/>
          </a:bodyPr>
          <a:lstStyle/>
          <a:p>
            <a:pPr marL="285750" indent="-285750">
              <a:lnSpc>
                <a:spcPct val="150000"/>
              </a:lnSpc>
              <a:spcBef>
                <a:spcPts val="600"/>
              </a:spcBef>
              <a:buFont typeface="Arial" panose="020B0604020202020204" pitchFamily="34" charset="0"/>
              <a:buChar char="•"/>
            </a:pPr>
            <a:r>
              <a:rPr lang="en-US" sz="2600" dirty="0"/>
              <a:t>Between 2017-2020: 1 in 4 UST closures resulted in a leaking case </a:t>
            </a:r>
          </a:p>
          <a:p>
            <a:pPr marL="285750" indent="-285750">
              <a:lnSpc>
                <a:spcPct val="150000"/>
              </a:lnSpc>
              <a:spcBef>
                <a:spcPts val="600"/>
              </a:spcBef>
              <a:buFont typeface="Arial" panose="020B0604020202020204" pitchFamily="34" charset="0"/>
              <a:buChar char="•"/>
            </a:pPr>
            <a:r>
              <a:rPr lang="en-US" sz="2600" dirty="0"/>
              <a:t>Impacts to the environment that can result in costly remediation</a:t>
            </a:r>
          </a:p>
          <a:p>
            <a:pPr marL="285750" indent="-285750">
              <a:lnSpc>
                <a:spcPct val="150000"/>
              </a:lnSpc>
              <a:spcBef>
                <a:spcPts val="600"/>
              </a:spcBef>
              <a:buFont typeface="Arial" panose="020B0604020202020204" pitchFamily="34" charset="0"/>
              <a:buChar char="•"/>
            </a:pPr>
            <a:r>
              <a:rPr lang="en-US" sz="2600" dirty="0"/>
              <a:t>There is a current mandate on UST closure with deadline of December 31, 2025.</a:t>
            </a:r>
          </a:p>
          <a:p>
            <a:pPr marL="285750" indent="-285750">
              <a:lnSpc>
                <a:spcPct val="150000"/>
              </a:lnSpc>
              <a:buFont typeface="Arial" panose="020B0604020202020204" pitchFamily="34" charset="0"/>
              <a:buChar char="•"/>
            </a:pPr>
            <a:endParaRPr lang="en-US" sz="2800" dirty="0"/>
          </a:p>
          <a:p>
            <a:pPr marL="285750" indent="-285750">
              <a:lnSpc>
                <a:spcPct val="150000"/>
              </a:lnSpc>
              <a:buFont typeface="Arial" panose="020B0604020202020204" pitchFamily="34" charset="0"/>
              <a:buChar char="•"/>
            </a:pPr>
            <a:endParaRPr lang="en-US" sz="5400" dirty="0"/>
          </a:p>
          <a:p>
            <a:pPr>
              <a:lnSpc>
                <a:spcPct val="150000"/>
              </a:lnSpc>
            </a:pPr>
            <a:endParaRPr lang="en-US" sz="5400" dirty="0"/>
          </a:p>
        </p:txBody>
      </p:sp>
      <p:sp>
        <p:nvSpPr>
          <p:cNvPr id="2" name="TextBox 1">
            <a:extLst>
              <a:ext uri="{FF2B5EF4-FFF2-40B4-BE49-F238E27FC236}">
                <a16:creationId xmlns:a16="http://schemas.microsoft.com/office/drawing/2014/main" id="{6AC5E603-5DB1-2212-9F83-A135A30ACC1E}"/>
              </a:ext>
            </a:extLst>
          </p:cNvPr>
          <p:cNvSpPr txBox="1"/>
          <p:nvPr/>
        </p:nvSpPr>
        <p:spPr>
          <a:xfrm>
            <a:off x="7777806" y="922638"/>
            <a:ext cx="9566530" cy="769441"/>
          </a:xfrm>
          <a:prstGeom prst="rect">
            <a:avLst/>
          </a:prstGeom>
          <a:noFill/>
        </p:spPr>
        <p:txBody>
          <a:bodyPr wrap="none" rtlCol="0">
            <a:spAutoFit/>
          </a:bodyPr>
          <a:lstStyle/>
          <a:p>
            <a:r>
              <a:rPr lang="en-US" sz="4400" b="1" dirty="0">
                <a:solidFill>
                  <a:srgbClr val="4F86C7"/>
                </a:solidFill>
              </a:rPr>
              <a:t>Environmental and Regulatory Concerns</a:t>
            </a:r>
          </a:p>
        </p:txBody>
      </p:sp>
      <p:pic>
        <p:nvPicPr>
          <p:cNvPr id="3" name="Picture 2">
            <a:extLst>
              <a:ext uri="{FF2B5EF4-FFF2-40B4-BE49-F238E27FC236}">
                <a16:creationId xmlns:a16="http://schemas.microsoft.com/office/drawing/2014/main" id="{A5C51B78-9888-19A6-A8C5-23305EB8B769}"/>
              </a:ext>
            </a:extLst>
          </p:cNvPr>
          <p:cNvPicPr>
            <a:picLocks noChangeAspect="1"/>
          </p:cNvPicPr>
          <p:nvPr/>
        </p:nvPicPr>
        <p:blipFill rotWithShape="1">
          <a:blip r:embed="rId3">
            <a:extLst>
              <a:ext uri="{28A0092B-C50C-407E-A947-70E740481C1C}">
                <a14:useLocalDpi xmlns:a14="http://schemas.microsoft.com/office/drawing/2010/main" val="0"/>
              </a:ext>
            </a:extLst>
          </a:blip>
          <a:srcRect b="50054"/>
          <a:stretch/>
        </p:blipFill>
        <p:spPr>
          <a:xfrm>
            <a:off x="7350300" y="5315506"/>
            <a:ext cx="10226040" cy="43928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011034" cy="10287000"/>
            <a:chOff x="0" y="0"/>
            <a:chExt cx="7011034" cy="10287000"/>
          </a:xfrm>
        </p:grpSpPr>
        <p:sp>
          <p:nvSpPr>
            <p:cNvPr id="3" name="object 3"/>
            <p:cNvSpPr/>
            <p:nvPr/>
          </p:nvSpPr>
          <p:spPr>
            <a:xfrm>
              <a:off x="0" y="0"/>
              <a:ext cx="7011034" cy="10287000"/>
            </a:xfrm>
            <a:custGeom>
              <a:avLst/>
              <a:gdLst/>
              <a:ahLst/>
              <a:cxnLst/>
              <a:rect l="l" t="t" r="r" b="b"/>
              <a:pathLst>
                <a:path w="7011034" h="10287000">
                  <a:moveTo>
                    <a:pt x="7010622" y="10286998"/>
                  </a:moveTo>
                  <a:lnTo>
                    <a:pt x="0" y="10286998"/>
                  </a:lnTo>
                  <a:lnTo>
                    <a:pt x="0" y="0"/>
                  </a:lnTo>
                  <a:lnTo>
                    <a:pt x="7010622" y="0"/>
                  </a:lnTo>
                  <a:lnTo>
                    <a:pt x="7010622" y="10286998"/>
                  </a:lnTo>
                  <a:close/>
                </a:path>
              </a:pathLst>
            </a:custGeom>
            <a:solidFill>
              <a:srgbClr val="4F86C7"/>
            </a:solidFill>
          </p:spPr>
          <p:txBody>
            <a:bodyPr wrap="square" lIns="0" tIns="0" rIns="0" bIns="0" rtlCol="0"/>
            <a:lstStyle/>
            <a:p>
              <a:endParaRPr/>
            </a:p>
          </p:txBody>
        </p:sp>
        <p:pic>
          <p:nvPicPr>
            <p:cNvPr id="4" name="object 4"/>
            <p:cNvPicPr/>
            <p:nvPr/>
          </p:nvPicPr>
          <p:blipFill>
            <a:blip r:embed="rId3" cstate="print"/>
            <a:stretch>
              <a:fillRect/>
            </a:stretch>
          </p:blipFill>
          <p:spPr>
            <a:xfrm>
              <a:off x="0" y="7183872"/>
              <a:ext cx="3232362" cy="3103126"/>
            </a:xfrm>
            <a:prstGeom prst="rect">
              <a:avLst/>
            </a:prstGeom>
          </p:spPr>
        </p:pic>
      </p:grpSp>
      <p:sp>
        <p:nvSpPr>
          <p:cNvPr id="9" name="object 9"/>
          <p:cNvSpPr txBox="1">
            <a:spLocks noGrp="1"/>
          </p:cNvSpPr>
          <p:nvPr>
            <p:ph type="title"/>
          </p:nvPr>
        </p:nvSpPr>
        <p:spPr>
          <a:xfrm>
            <a:off x="1016000" y="287354"/>
            <a:ext cx="4470400" cy="5908669"/>
          </a:xfrm>
          <a:prstGeom prst="rect">
            <a:avLst/>
          </a:prstGeom>
        </p:spPr>
        <p:txBody>
          <a:bodyPr vert="horz" wrap="square" lIns="0" tIns="90805" rIns="0" bIns="0" rtlCol="0">
            <a:spAutoFit/>
          </a:bodyPr>
          <a:lstStyle/>
          <a:p>
            <a:pPr marL="12700">
              <a:lnSpc>
                <a:spcPct val="100000"/>
              </a:lnSpc>
              <a:spcBef>
                <a:spcPts val="715"/>
              </a:spcBef>
            </a:pPr>
            <a:r>
              <a:rPr lang="en-US" sz="6300" b="1" spc="114" dirty="0">
                <a:solidFill>
                  <a:srgbClr val="FFFFFF"/>
                </a:solidFill>
                <a:latin typeface="+mj-lt"/>
              </a:rPr>
              <a:t>Which USTs are Subject to Closure?</a:t>
            </a:r>
            <a:br>
              <a:rPr lang="en-US" sz="6300" b="1" spc="114" dirty="0">
                <a:solidFill>
                  <a:srgbClr val="FFFFFF"/>
                </a:solidFill>
                <a:latin typeface="+mj-lt"/>
              </a:rPr>
            </a:br>
            <a:br>
              <a:rPr lang="en-US" sz="6300" b="1" spc="114" dirty="0">
                <a:solidFill>
                  <a:srgbClr val="FFFFFF"/>
                </a:solidFill>
                <a:latin typeface="+mj-lt"/>
              </a:rPr>
            </a:br>
            <a:br>
              <a:rPr lang="en-US" sz="6300" b="1" spc="114" dirty="0">
                <a:solidFill>
                  <a:srgbClr val="FFFFFF"/>
                </a:solidFill>
                <a:latin typeface="+mj-lt"/>
              </a:rPr>
            </a:br>
            <a:endParaRPr sz="6300" b="1" dirty="0">
              <a:latin typeface="+mj-lt"/>
            </a:endParaRPr>
          </a:p>
        </p:txBody>
      </p:sp>
      <p:sp>
        <p:nvSpPr>
          <p:cNvPr id="6" name="TextBox 5">
            <a:extLst>
              <a:ext uri="{FF2B5EF4-FFF2-40B4-BE49-F238E27FC236}">
                <a16:creationId xmlns:a16="http://schemas.microsoft.com/office/drawing/2014/main" id="{4E9F9A94-A2A4-4FE4-83E9-364FC82F328A}"/>
              </a:ext>
            </a:extLst>
          </p:cNvPr>
          <p:cNvSpPr txBox="1"/>
          <p:nvPr/>
        </p:nvSpPr>
        <p:spPr>
          <a:xfrm>
            <a:off x="7695234" y="1331594"/>
            <a:ext cx="9556955" cy="7956024"/>
          </a:xfrm>
          <a:prstGeom prst="rect">
            <a:avLst/>
          </a:prstGeom>
          <a:noFill/>
        </p:spPr>
        <p:txBody>
          <a:bodyPr wrap="square" rtlCol="0">
            <a:spAutoFit/>
          </a:bodyPr>
          <a:lstStyle/>
          <a:p>
            <a:pPr marL="457200" indent="-457200">
              <a:spcBef>
                <a:spcPts val="50"/>
              </a:spcBef>
              <a:buFont typeface="Arial" panose="020B0604020202020204" pitchFamily="34" charset="0"/>
              <a:buChar char="•"/>
            </a:pPr>
            <a:r>
              <a:rPr lang="en-US" sz="2600" dirty="0"/>
              <a:t>California Health &amp; Safety Code, Statutes of Chapter 6.7, Underground Storage of Hazardous Substances (</a:t>
            </a:r>
            <a:r>
              <a:rPr lang="en-US" sz="2600" dirty="0">
                <a:hlinkClick r:id="rId4"/>
              </a:rPr>
              <a:t>link</a:t>
            </a:r>
            <a:r>
              <a:rPr lang="en-US" sz="2600" dirty="0"/>
              <a:t>)</a:t>
            </a:r>
          </a:p>
          <a:p>
            <a:pPr marL="457200" indent="-457200">
              <a:spcBef>
                <a:spcPts val="50"/>
              </a:spcBef>
              <a:buFont typeface="Arial" panose="020B0604020202020204" pitchFamily="34" charset="0"/>
              <a:buChar char="•"/>
            </a:pPr>
            <a:endParaRPr lang="en-US" sz="2600" dirty="0"/>
          </a:p>
          <a:p>
            <a:pPr marL="457200" indent="-457200">
              <a:spcBef>
                <a:spcPts val="50"/>
              </a:spcBef>
              <a:buFont typeface="Arial" panose="020B0604020202020204" pitchFamily="34" charset="0"/>
              <a:buChar char="•"/>
            </a:pPr>
            <a:r>
              <a:rPr lang="en-US" sz="2600" dirty="0"/>
              <a:t>California Health and Safety Code (H&amp;SC) Section 25292.05</a:t>
            </a:r>
          </a:p>
          <a:p>
            <a:pPr marL="457200" indent="-457200">
              <a:spcBef>
                <a:spcPts val="50"/>
              </a:spcBef>
              <a:buFont typeface="Arial" panose="020B0604020202020204" pitchFamily="34" charset="0"/>
              <a:buChar char="•"/>
            </a:pPr>
            <a:endParaRPr lang="en-US" sz="2600" dirty="0"/>
          </a:p>
          <a:p>
            <a:pPr marL="457200" indent="-457200">
              <a:spcBef>
                <a:spcPts val="50"/>
              </a:spcBef>
              <a:buFont typeface="Arial" panose="020B0604020202020204" pitchFamily="34" charset="0"/>
              <a:buChar char="•"/>
            </a:pPr>
            <a:r>
              <a:rPr lang="en-US" sz="2600" dirty="0"/>
              <a:t>USTs installed after January 1, 1984 shall comply with the requirements of </a:t>
            </a:r>
            <a:r>
              <a:rPr lang="pt-BR" sz="2600" dirty="0"/>
              <a:t>H&amp;SC 25291(a)(1)-(6)</a:t>
            </a:r>
          </a:p>
          <a:p>
            <a:pPr marL="457200" indent="-457200">
              <a:spcBef>
                <a:spcPts val="50"/>
              </a:spcBef>
              <a:buFont typeface="Arial" panose="020B0604020202020204" pitchFamily="34" charset="0"/>
              <a:buChar char="•"/>
            </a:pPr>
            <a:endParaRPr lang="pt-BR" sz="2600" dirty="0"/>
          </a:p>
          <a:p>
            <a:pPr marL="457200" indent="-457200">
              <a:spcBef>
                <a:spcPts val="50"/>
              </a:spcBef>
              <a:buFont typeface="Arial" panose="020B0604020202020204" pitchFamily="34" charset="0"/>
              <a:buChar char="•"/>
            </a:pPr>
            <a:r>
              <a:rPr lang="pt-BR" sz="2600" dirty="0"/>
              <a:t>The H&amp;SC 25291</a:t>
            </a:r>
            <a:r>
              <a:rPr lang="en-US" sz="2600" dirty="0"/>
              <a:t>(a)(7)</a:t>
            </a:r>
            <a:r>
              <a:rPr lang="pt-BR" sz="2600" dirty="0"/>
              <a:t>, however allowed USTs </a:t>
            </a:r>
            <a:r>
              <a:rPr lang="en-US" sz="2600" dirty="0"/>
              <a:t>that are installed before January 1, 1997</a:t>
            </a:r>
            <a:r>
              <a:rPr lang="pt-BR" sz="2600" dirty="0"/>
              <a:t> </a:t>
            </a:r>
            <a:r>
              <a:rPr lang="en-US" sz="2600" dirty="0"/>
              <a:t>for storing motor vehicle fuels to be designed and constructed with other requirements in in lieu of the requirements of paragraphs (1) to (6), but that will not be the case after December 31, 2025.</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5" name="TextBox 4">
            <a:extLst>
              <a:ext uri="{FF2B5EF4-FFF2-40B4-BE49-F238E27FC236}">
                <a16:creationId xmlns:a16="http://schemas.microsoft.com/office/drawing/2014/main" id="{3AFA8B7F-0BC2-EA84-D9E0-1CB14D732975}"/>
              </a:ext>
            </a:extLst>
          </p:cNvPr>
          <p:cNvSpPr txBox="1"/>
          <p:nvPr/>
        </p:nvSpPr>
        <p:spPr>
          <a:xfrm>
            <a:off x="9042256" y="343040"/>
            <a:ext cx="6902531" cy="769441"/>
          </a:xfrm>
          <a:prstGeom prst="rect">
            <a:avLst/>
          </a:prstGeom>
          <a:noFill/>
        </p:spPr>
        <p:txBody>
          <a:bodyPr wrap="none" rtlCol="0">
            <a:spAutoFit/>
          </a:bodyPr>
          <a:lstStyle/>
          <a:p>
            <a:r>
              <a:rPr lang="en-US" sz="4400" b="1" dirty="0">
                <a:solidFill>
                  <a:srgbClr val="4F86C7"/>
                </a:solidFill>
              </a:rPr>
              <a:t>UST Regulations in California</a:t>
            </a:r>
          </a:p>
        </p:txBody>
      </p:sp>
      <p:pic>
        <p:nvPicPr>
          <p:cNvPr id="3074" name="Picture 2" descr="California State Water Resources Control Board - Organizations - California  Open Data">
            <a:extLst>
              <a:ext uri="{FF2B5EF4-FFF2-40B4-BE49-F238E27FC236}">
                <a16:creationId xmlns:a16="http://schemas.microsoft.com/office/drawing/2014/main" id="{DFD32638-00E8-C2C0-761E-4DCF5AB808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767" y="6989838"/>
            <a:ext cx="4261139" cy="295412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763B9E41-1B0E-1403-BD68-5CF5736D8EA6}"/>
              </a:ext>
            </a:extLst>
          </p:cNvPr>
          <p:cNvSpPr txBox="1">
            <a:spLocks/>
          </p:cNvSpPr>
          <p:nvPr/>
        </p:nvSpPr>
        <p:spPr>
          <a:xfrm>
            <a:off x="12419756" y="6535651"/>
            <a:ext cx="4512289" cy="135133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rgbClr val="353535"/>
              </a:buClr>
              <a:buFont typeface="Wingdings 3" charset="2"/>
              <a:buNone/>
            </a:pPr>
            <a:r>
              <a:rPr lang="en-US" sz="4000" b="1" dirty="0">
                <a:ln w="22225">
                  <a:solidFill>
                    <a:srgbClr val="31B4E6">
                      <a:lumMod val="50000"/>
                    </a:srgbClr>
                  </a:solidFill>
                  <a:prstDash val="solid"/>
                </a:ln>
                <a:solidFill>
                  <a:srgbClr val="31B4E6">
                    <a:lumMod val="75000"/>
                  </a:srgbClr>
                </a:solidFill>
                <a:latin typeface="Century Gothic" panose="020B0502020202020204"/>
              </a:rPr>
              <a:t>H&amp;SC Section 25292.05</a:t>
            </a:r>
          </a:p>
        </p:txBody>
      </p:sp>
      <p:sp>
        <p:nvSpPr>
          <p:cNvPr id="12" name="Content Placeholder 2">
            <a:extLst>
              <a:ext uri="{FF2B5EF4-FFF2-40B4-BE49-F238E27FC236}">
                <a16:creationId xmlns:a16="http://schemas.microsoft.com/office/drawing/2014/main" id="{3CE8F4CC-4C04-BC58-65E1-BCE462F66D79}"/>
              </a:ext>
            </a:extLst>
          </p:cNvPr>
          <p:cNvSpPr txBox="1">
            <a:spLocks/>
          </p:cNvSpPr>
          <p:nvPr/>
        </p:nvSpPr>
        <p:spPr>
          <a:xfrm>
            <a:off x="11480906" y="7966909"/>
            <a:ext cx="6389991" cy="15788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rgbClr val="353535"/>
              </a:buClr>
              <a:buFont typeface="Wingdings 3" charset="2"/>
              <a:buNone/>
            </a:pPr>
            <a:r>
              <a:rPr lang="pt-BR" sz="4000" b="1" dirty="0">
                <a:ln w="22225">
                  <a:solidFill>
                    <a:srgbClr val="31B4E6">
                      <a:lumMod val="50000"/>
                    </a:srgbClr>
                  </a:solidFill>
                  <a:prstDash val="solid"/>
                </a:ln>
                <a:solidFill>
                  <a:srgbClr val="31B4E6">
                    <a:lumMod val="75000"/>
                  </a:srgbClr>
                </a:solidFill>
                <a:latin typeface="Century Gothic" panose="020B0502020202020204"/>
              </a:rPr>
              <a:t>Design Standards: </a:t>
            </a:r>
          </a:p>
          <a:p>
            <a:pPr marL="0" indent="0" algn="ctr">
              <a:buClr>
                <a:srgbClr val="353535"/>
              </a:buClr>
              <a:buFont typeface="Wingdings 3" charset="2"/>
              <a:buNone/>
            </a:pPr>
            <a:r>
              <a:rPr lang="pt-BR" sz="4000" b="1" dirty="0">
                <a:ln w="22225">
                  <a:solidFill>
                    <a:srgbClr val="31B4E6">
                      <a:lumMod val="50000"/>
                    </a:srgbClr>
                  </a:solidFill>
                  <a:prstDash val="solid"/>
                </a:ln>
                <a:solidFill>
                  <a:srgbClr val="31B4E6">
                    <a:lumMod val="75000"/>
                  </a:srgbClr>
                </a:solidFill>
                <a:latin typeface="Century Gothic" panose="020B0502020202020204"/>
              </a:rPr>
              <a:t>H&amp;SC 25291(a)(1)-(6)</a:t>
            </a:r>
          </a:p>
        </p:txBody>
      </p:sp>
      <p:sp>
        <p:nvSpPr>
          <p:cNvPr id="14" name="object 9">
            <a:extLst>
              <a:ext uri="{FF2B5EF4-FFF2-40B4-BE49-F238E27FC236}">
                <a16:creationId xmlns:a16="http://schemas.microsoft.com/office/drawing/2014/main" id="{8B1420B5-68C9-7433-E7D1-5CA87712A718}"/>
              </a:ext>
            </a:extLst>
          </p:cNvPr>
          <p:cNvSpPr txBox="1">
            <a:spLocks/>
          </p:cNvSpPr>
          <p:nvPr/>
        </p:nvSpPr>
        <p:spPr>
          <a:xfrm>
            <a:off x="455525" y="3994376"/>
            <a:ext cx="6130979" cy="707245"/>
          </a:xfrm>
          <a:prstGeom prst="rect">
            <a:avLst/>
          </a:prstGeom>
        </p:spPr>
        <p:txBody>
          <a:bodyPr vert="horz" wrap="square" lIns="0" tIns="90805" rIns="0" bIns="0" rtlCol="0">
            <a:spAutoFit/>
          </a:bodyPr>
          <a:lstStyle>
            <a:lvl1pPr>
              <a:defRPr sz="2700" b="0" i="0">
                <a:solidFill>
                  <a:schemeClr val="tx1"/>
                </a:solidFill>
                <a:latin typeface="Verdana"/>
                <a:ea typeface="+mj-ea"/>
                <a:cs typeface="Verdana"/>
              </a:defRPr>
            </a:lvl1pPr>
          </a:lstStyle>
          <a:p>
            <a:pPr marL="12700">
              <a:spcBef>
                <a:spcPts val="715"/>
              </a:spcBef>
            </a:pPr>
            <a:r>
              <a:rPr lang="en-US" sz="4000" b="1" kern="0" spc="114" dirty="0">
                <a:solidFill>
                  <a:srgbClr val="FFFFFF"/>
                </a:solidFill>
                <a:latin typeface="+mj-lt"/>
              </a:rPr>
              <a:t>No Longer an Exception!</a:t>
            </a:r>
            <a:endParaRPr lang="en-US" sz="6300" b="1" kern="0" dirty="0">
              <a:latin typeface="+mj-lt"/>
            </a:endParaRPr>
          </a:p>
        </p:txBody>
      </p:sp>
      <p:cxnSp>
        <p:nvCxnSpPr>
          <p:cNvPr id="16" name="Straight Arrow Connector 15">
            <a:extLst>
              <a:ext uri="{FF2B5EF4-FFF2-40B4-BE49-F238E27FC236}">
                <a16:creationId xmlns:a16="http://schemas.microsoft.com/office/drawing/2014/main" id="{66CB34F1-A726-C8C5-D9A8-014BEB5B10AC}"/>
              </a:ext>
            </a:extLst>
          </p:cNvPr>
          <p:cNvCxnSpPr>
            <a:cxnSpLocks/>
          </p:cNvCxnSpPr>
          <p:nvPr/>
        </p:nvCxnSpPr>
        <p:spPr>
          <a:xfrm>
            <a:off x="440027" y="4825605"/>
            <a:ext cx="722678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011034" cy="10287000"/>
            <a:chOff x="0" y="0"/>
            <a:chExt cx="7011034" cy="10287000"/>
          </a:xfrm>
        </p:grpSpPr>
        <p:sp>
          <p:nvSpPr>
            <p:cNvPr id="3" name="object 3"/>
            <p:cNvSpPr/>
            <p:nvPr/>
          </p:nvSpPr>
          <p:spPr>
            <a:xfrm>
              <a:off x="0" y="0"/>
              <a:ext cx="7011034" cy="10287000"/>
            </a:xfrm>
            <a:custGeom>
              <a:avLst/>
              <a:gdLst/>
              <a:ahLst/>
              <a:cxnLst/>
              <a:rect l="l" t="t" r="r" b="b"/>
              <a:pathLst>
                <a:path w="7011034" h="10287000">
                  <a:moveTo>
                    <a:pt x="7010622" y="10286998"/>
                  </a:moveTo>
                  <a:lnTo>
                    <a:pt x="0" y="10286998"/>
                  </a:lnTo>
                  <a:lnTo>
                    <a:pt x="0" y="0"/>
                  </a:lnTo>
                  <a:lnTo>
                    <a:pt x="7010622" y="0"/>
                  </a:lnTo>
                  <a:lnTo>
                    <a:pt x="7010622" y="10286998"/>
                  </a:lnTo>
                  <a:close/>
                </a:path>
              </a:pathLst>
            </a:custGeom>
            <a:solidFill>
              <a:srgbClr val="4F86C7"/>
            </a:solidFill>
          </p:spPr>
          <p:txBody>
            <a:bodyPr wrap="square" lIns="0" tIns="0" rIns="0" bIns="0" rtlCol="0"/>
            <a:lstStyle/>
            <a:p>
              <a:endParaRPr/>
            </a:p>
          </p:txBody>
        </p:sp>
        <p:pic>
          <p:nvPicPr>
            <p:cNvPr id="4" name="object 4"/>
            <p:cNvPicPr/>
            <p:nvPr/>
          </p:nvPicPr>
          <p:blipFill>
            <a:blip r:embed="rId3" cstate="print"/>
            <a:stretch>
              <a:fillRect/>
            </a:stretch>
          </p:blipFill>
          <p:spPr>
            <a:xfrm>
              <a:off x="0" y="7183872"/>
              <a:ext cx="3232362" cy="3103126"/>
            </a:xfrm>
            <a:prstGeom prst="rect">
              <a:avLst/>
            </a:prstGeom>
          </p:spPr>
        </p:pic>
      </p:grpSp>
      <p:sp>
        <p:nvSpPr>
          <p:cNvPr id="9" name="object 9"/>
          <p:cNvSpPr txBox="1">
            <a:spLocks noGrp="1"/>
          </p:cNvSpPr>
          <p:nvPr>
            <p:ph type="title"/>
          </p:nvPr>
        </p:nvSpPr>
        <p:spPr>
          <a:xfrm>
            <a:off x="1016000" y="916941"/>
            <a:ext cx="4470400" cy="3000180"/>
          </a:xfrm>
          <a:prstGeom prst="rect">
            <a:avLst/>
          </a:prstGeom>
        </p:spPr>
        <p:txBody>
          <a:bodyPr vert="horz" wrap="square" lIns="0" tIns="90805" rIns="0" bIns="0" rtlCol="0">
            <a:spAutoFit/>
          </a:bodyPr>
          <a:lstStyle/>
          <a:p>
            <a:pPr marL="12700">
              <a:lnSpc>
                <a:spcPct val="100000"/>
              </a:lnSpc>
              <a:spcBef>
                <a:spcPts val="715"/>
              </a:spcBef>
            </a:pPr>
            <a:r>
              <a:rPr lang="en-US" sz="6300" b="1" spc="114" dirty="0">
                <a:solidFill>
                  <a:srgbClr val="FFFFFF"/>
                </a:solidFill>
                <a:latin typeface="+mj-lt"/>
              </a:rPr>
              <a:t>Which USTs are Subject to Closure?</a:t>
            </a:r>
            <a:endParaRPr sz="6300" b="1" dirty="0">
              <a:latin typeface="+mj-lt"/>
            </a:endParaRPr>
          </a:p>
        </p:txBody>
      </p:sp>
      <p:sp>
        <p:nvSpPr>
          <p:cNvPr id="6" name="TextBox 5">
            <a:extLst>
              <a:ext uri="{FF2B5EF4-FFF2-40B4-BE49-F238E27FC236}">
                <a16:creationId xmlns:a16="http://schemas.microsoft.com/office/drawing/2014/main" id="{4E9F9A94-A2A4-4FE4-83E9-364FC82F328A}"/>
              </a:ext>
            </a:extLst>
          </p:cNvPr>
          <p:cNvSpPr txBox="1"/>
          <p:nvPr/>
        </p:nvSpPr>
        <p:spPr>
          <a:xfrm>
            <a:off x="7715045" y="2266380"/>
            <a:ext cx="9556955" cy="4924425"/>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600" dirty="0"/>
              <a:t>Senate Bill 445, became effective on September 25, 2014</a:t>
            </a:r>
          </a:p>
          <a:p>
            <a:pPr marL="457200" indent="-457200">
              <a:spcBef>
                <a:spcPts val="600"/>
              </a:spcBef>
              <a:buFont typeface="Arial" panose="020B0604020202020204" pitchFamily="34" charset="0"/>
              <a:buChar char="•"/>
            </a:pPr>
            <a:endParaRPr lang="en-US" sz="2600" dirty="0"/>
          </a:p>
          <a:p>
            <a:pPr marL="457200" indent="-457200">
              <a:spcBef>
                <a:spcPts val="600"/>
              </a:spcBef>
              <a:buFont typeface="Arial" panose="020B0604020202020204" pitchFamily="34" charset="0"/>
              <a:buChar char="•"/>
            </a:pPr>
            <a:r>
              <a:rPr lang="en-US" sz="2600" dirty="0"/>
              <a:t>Amended State Law, the California Health and Safety Code (H&amp;SC) Section 25292.05</a:t>
            </a:r>
          </a:p>
          <a:p>
            <a:pPr marL="457200" indent="-457200">
              <a:spcBef>
                <a:spcPts val="600"/>
              </a:spcBef>
              <a:buFont typeface="Arial" panose="020B0604020202020204" pitchFamily="34" charset="0"/>
              <a:buChar char="•"/>
            </a:pPr>
            <a:endParaRPr lang="en-US" sz="2600" dirty="0"/>
          </a:p>
          <a:p>
            <a:pPr marL="457200" indent="-457200">
              <a:spcBef>
                <a:spcPts val="600"/>
              </a:spcBef>
              <a:buFont typeface="Arial" panose="020B0604020202020204" pitchFamily="34" charset="0"/>
              <a:buChar char="•"/>
            </a:pPr>
            <a:r>
              <a:rPr lang="en-US" sz="2600" dirty="0"/>
              <a:t>Requires all USTs, </a:t>
            </a:r>
            <a:r>
              <a:rPr lang="en-US" sz="2600" b="1" u="sng" dirty="0"/>
              <a:t>regardless of construction year</a:t>
            </a:r>
            <a:r>
              <a:rPr lang="en-US" sz="2600" dirty="0"/>
              <a:t>, to comply with the requirements of </a:t>
            </a:r>
            <a:r>
              <a:rPr lang="pt-BR" sz="2600" dirty="0"/>
              <a:t>H&amp;SC 25291(a)(1)-(6)</a:t>
            </a:r>
          </a:p>
          <a:p>
            <a:pPr marL="457200" indent="-457200">
              <a:buFont typeface="Arial" panose="020B0604020202020204" pitchFamily="34" charset="0"/>
              <a:buChar char="•"/>
            </a:pPr>
            <a:endParaRPr lang="pt-BR" sz="2800" dirty="0"/>
          </a:p>
          <a:p>
            <a:pPr lvl="1"/>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p:txBody>
      </p:sp>
      <p:sp>
        <p:nvSpPr>
          <p:cNvPr id="5" name="TextBox 4">
            <a:extLst>
              <a:ext uri="{FF2B5EF4-FFF2-40B4-BE49-F238E27FC236}">
                <a16:creationId xmlns:a16="http://schemas.microsoft.com/office/drawing/2014/main" id="{B224DA2A-DA08-C501-4513-7FAAA721DD97}"/>
              </a:ext>
            </a:extLst>
          </p:cNvPr>
          <p:cNvSpPr txBox="1"/>
          <p:nvPr/>
        </p:nvSpPr>
        <p:spPr>
          <a:xfrm>
            <a:off x="10426289" y="916941"/>
            <a:ext cx="4210127" cy="769441"/>
          </a:xfrm>
          <a:prstGeom prst="rect">
            <a:avLst/>
          </a:prstGeom>
          <a:noFill/>
        </p:spPr>
        <p:txBody>
          <a:bodyPr wrap="none" rtlCol="0">
            <a:spAutoFit/>
          </a:bodyPr>
          <a:lstStyle/>
          <a:p>
            <a:r>
              <a:rPr lang="en-US" sz="4400" b="1" dirty="0">
                <a:solidFill>
                  <a:srgbClr val="4F86C7"/>
                </a:solidFill>
              </a:rPr>
              <a:t>Current Mandate</a:t>
            </a:r>
          </a:p>
        </p:txBody>
      </p:sp>
      <p:sp>
        <p:nvSpPr>
          <p:cNvPr id="7" name="Content Placeholder 2">
            <a:extLst>
              <a:ext uri="{FF2B5EF4-FFF2-40B4-BE49-F238E27FC236}">
                <a16:creationId xmlns:a16="http://schemas.microsoft.com/office/drawing/2014/main" id="{2B7BDF2C-CC64-8BFE-E5BA-AE57440BAB74}"/>
              </a:ext>
            </a:extLst>
          </p:cNvPr>
          <p:cNvSpPr txBox="1">
            <a:spLocks/>
          </p:cNvSpPr>
          <p:nvPr/>
        </p:nvSpPr>
        <p:spPr>
          <a:xfrm>
            <a:off x="8365052" y="7397548"/>
            <a:ext cx="8332600" cy="9656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rgbClr val="353535"/>
              </a:buClr>
              <a:buFont typeface="Wingdings 3" charset="2"/>
              <a:buNone/>
            </a:pPr>
            <a:r>
              <a:rPr lang="en-US" sz="4000" b="1" dirty="0">
                <a:ln w="22225">
                  <a:solidFill>
                    <a:srgbClr val="C00000"/>
                  </a:solidFill>
                  <a:prstDash val="solid"/>
                </a:ln>
                <a:solidFill>
                  <a:srgbClr val="FF0000"/>
                </a:solidFill>
                <a:latin typeface="Century Gothic" panose="020B0502020202020204"/>
              </a:rPr>
              <a:t>DECEMBER 31, 2025</a:t>
            </a:r>
          </a:p>
        </p:txBody>
      </p:sp>
      <p:sp>
        <p:nvSpPr>
          <p:cNvPr id="8" name="Content Placeholder 2">
            <a:extLst>
              <a:ext uri="{FF2B5EF4-FFF2-40B4-BE49-F238E27FC236}">
                <a16:creationId xmlns:a16="http://schemas.microsoft.com/office/drawing/2014/main" id="{BF930809-B1BE-C358-A2AA-528525483A0E}"/>
              </a:ext>
            </a:extLst>
          </p:cNvPr>
          <p:cNvSpPr txBox="1">
            <a:spLocks/>
          </p:cNvSpPr>
          <p:nvPr/>
        </p:nvSpPr>
        <p:spPr>
          <a:xfrm>
            <a:off x="7271854" y="6102236"/>
            <a:ext cx="10518996" cy="8092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rgbClr val="353535"/>
              </a:buClr>
              <a:buFont typeface="Wingdings 3" charset="2"/>
              <a:buNone/>
            </a:pPr>
            <a:r>
              <a:rPr lang="en-US" sz="4000" b="1" dirty="0">
                <a:ln w="22225">
                  <a:solidFill>
                    <a:srgbClr val="31B4E6">
                      <a:lumMod val="50000"/>
                    </a:srgbClr>
                  </a:solidFill>
                  <a:prstDash val="solid"/>
                </a:ln>
                <a:solidFill>
                  <a:srgbClr val="31B4E6">
                    <a:lumMod val="75000"/>
                  </a:srgbClr>
                </a:solidFill>
                <a:latin typeface="Century Gothic" panose="020B0502020202020204"/>
              </a:rPr>
              <a:t>All single-walled USTs/pipes to be permanently closed by:</a:t>
            </a:r>
          </a:p>
        </p:txBody>
      </p:sp>
    </p:spTree>
    <p:extLst>
      <p:ext uri="{BB962C8B-B14F-4D97-AF65-F5344CB8AC3E}">
        <p14:creationId xmlns:p14="http://schemas.microsoft.com/office/powerpoint/2010/main" val="91148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7011034" cy="10287000"/>
            <a:chOff x="0" y="0"/>
            <a:chExt cx="7011034" cy="10287000"/>
          </a:xfrm>
        </p:grpSpPr>
        <p:sp>
          <p:nvSpPr>
            <p:cNvPr id="3" name="object 3"/>
            <p:cNvSpPr/>
            <p:nvPr/>
          </p:nvSpPr>
          <p:spPr>
            <a:xfrm>
              <a:off x="0" y="0"/>
              <a:ext cx="7011034" cy="10287000"/>
            </a:xfrm>
            <a:custGeom>
              <a:avLst/>
              <a:gdLst/>
              <a:ahLst/>
              <a:cxnLst/>
              <a:rect l="l" t="t" r="r" b="b"/>
              <a:pathLst>
                <a:path w="7011034" h="10287000">
                  <a:moveTo>
                    <a:pt x="7010622" y="10286998"/>
                  </a:moveTo>
                  <a:lnTo>
                    <a:pt x="0" y="10286998"/>
                  </a:lnTo>
                  <a:lnTo>
                    <a:pt x="0" y="0"/>
                  </a:lnTo>
                  <a:lnTo>
                    <a:pt x="7010622" y="0"/>
                  </a:lnTo>
                  <a:lnTo>
                    <a:pt x="7010622" y="10286998"/>
                  </a:lnTo>
                  <a:close/>
                </a:path>
              </a:pathLst>
            </a:custGeom>
            <a:solidFill>
              <a:srgbClr val="4F86C7"/>
            </a:solidFill>
          </p:spPr>
          <p:txBody>
            <a:bodyPr wrap="square" lIns="0" tIns="0" rIns="0" bIns="0" rtlCol="0"/>
            <a:lstStyle/>
            <a:p>
              <a:endParaRPr/>
            </a:p>
          </p:txBody>
        </p:sp>
        <p:pic>
          <p:nvPicPr>
            <p:cNvPr id="4" name="object 4"/>
            <p:cNvPicPr/>
            <p:nvPr/>
          </p:nvPicPr>
          <p:blipFill>
            <a:blip r:embed="rId3" cstate="print"/>
            <a:stretch>
              <a:fillRect/>
            </a:stretch>
          </p:blipFill>
          <p:spPr>
            <a:xfrm>
              <a:off x="0" y="7183872"/>
              <a:ext cx="3232362" cy="3103126"/>
            </a:xfrm>
            <a:prstGeom prst="rect">
              <a:avLst/>
            </a:prstGeom>
          </p:spPr>
        </p:pic>
      </p:grpSp>
      <p:sp>
        <p:nvSpPr>
          <p:cNvPr id="9" name="object 9"/>
          <p:cNvSpPr txBox="1">
            <a:spLocks noGrp="1"/>
          </p:cNvSpPr>
          <p:nvPr>
            <p:ph type="title"/>
          </p:nvPr>
        </p:nvSpPr>
        <p:spPr>
          <a:xfrm>
            <a:off x="1016000" y="916941"/>
            <a:ext cx="4470400" cy="5908669"/>
          </a:xfrm>
          <a:prstGeom prst="rect">
            <a:avLst/>
          </a:prstGeom>
        </p:spPr>
        <p:txBody>
          <a:bodyPr vert="horz" wrap="square" lIns="0" tIns="90805" rIns="0" bIns="0" rtlCol="0">
            <a:spAutoFit/>
          </a:bodyPr>
          <a:lstStyle/>
          <a:p>
            <a:pPr marL="12700">
              <a:lnSpc>
                <a:spcPct val="100000"/>
              </a:lnSpc>
              <a:spcBef>
                <a:spcPts val="715"/>
              </a:spcBef>
            </a:pPr>
            <a:r>
              <a:rPr lang="en-US" sz="6300" b="1" spc="114" dirty="0">
                <a:solidFill>
                  <a:srgbClr val="FFFFFF"/>
                </a:solidFill>
                <a:latin typeface="+mj-lt"/>
              </a:rPr>
              <a:t>Which USTs are Subject to Closure?</a:t>
            </a:r>
            <a:br>
              <a:rPr lang="en-US" sz="6300" b="1" spc="114" dirty="0">
                <a:solidFill>
                  <a:srgbClr val="FFFFFF"/>
                </a:solidFill>
                <a:latin typeface="+mj-lt"/>
              </a:rPr>
            </a:br>
            <a:br>
              <a:rPr lang="en-US" sz="6300" b="1" spc="114" dirty="0">
                <a:solidFill>
                  <a:srgbClr val="FFFFFF"/>
                </a:solidFill>
                <a:latin typeface="+mj-lt"/>
              </a:rPr>
            </a:br>
            <a:br>
              <a:rPr lang="en-US" sz="6300" b="1" spc="114" dirty="0">
                <a:solidFill>
                  <a:srgbClr val="FFFFFF"/>
                </a:solidFill>
                <a:latin typeface="+mj-lt"/>
              </a:rPr>
            </a:br>
            <a:endParaRPr sz="6300" b="1" dirty="0">
              <a:latin typeface="+mj-lt"/>
            </a:endParaRPr>
          </a:p>
        </p:txBody>
      </p:sp>
      <p:sp>
        <p:nvSpPr>
          <p:cNvPr id="6" name="TextBox 5">
            <a:extLst>
              <a:ext uri="{FF2B5EF4-FFF2-40B4-BE49-F238E27FC236}">
                <a16:creationId xmlns:a16="http://schemas.microsoft.com/office/drawing/2014/main" id="{4E9F9A94-A2A4-4FE4-83E9-364FC82F328A}"/>
              </a:ext>
            </a:extLst>
          </p:cNvPr>
          <p:cNvSpPr txBox="1"/>
          <p:nvPr/>
        </p:nvSpPr>
        <p:spPr>
          <a:xfrm>
            <a:off x="7816377" y="1692589"/>
            <a:ext cx="9556955" cy="11741676"/>
          </a:xfrm>
          <a:prstGeom prst="rect">
            <a:avLst/>
          </a:prstGeom>
          <a:noFill/>
        </p:spPr>
        <p:txBody>
          <a:bodyPr wrap="square" rtlCol="0">
            <a:spAutoFit/>
          </a:bodyPr>
          <a:lstStyle/>
          <a:p>
            <a:pPr>
              <a:spcBef>
                <a:spcPts val="600"/>
              </a:spcBef>
            </a:pPr>
            <a:r>
              <a:rPr lang="en-US" sz="2600" dirty="0"/>
              <a:t>(a) USTs </a:t>
            </a:r>
            <a:r>
              <a:rPr lang="en-US" sz="2600" b="1" u="sng" dirty="0"/>
              <a:t>*and* </a:t>
            </a:r>
            <a:r>
              <a:rPr lang="en-US" sz="2600" dirty="0"/>
              <a:t>associated piping shall be designed and constructed to have primary and secondary containment with these standards:</a:t>
            </a:r>
          </a:p>
          <a:p>
            <a:pPr lvl="1">
              <a:spcBef>
                <a:spcPts val="600"/>
              </a:spcBef>
            </a:pPr>
            <a:r>
              <a:rPr lang="en-US" sz="2600" dirty="0"/>
              <a:t>(a)(1) Primary containment shall be product-tight and compatible with the stored product </a:t>
            </a:r>
          </a:p>
          <a:p>
            <a:pPr lvl="1">
              <a:spcBef>
                <a:spcPts val="600"/>
              </a:spcBef>
            </a:pPr>
            <a:r>
              <a:rPr lang="en-US" sz="2600" dirty="0"/>
              <a:t>(a)(2) Secondary containment shall not be reactive with the hazardous material and be able to store it for maximum emergency time</a:t>
            </a:r>
          </a:p>
          <a:p>
            <a:pPr lvl="1">
              <a:spcBef>
                <a:spcPts val="600"/>
              </a:spcBef>
            </a:pPr>
            <a:r>
              <a:rPr lang="en-US" sz="2600" dirty="0"/>
              <a:t>(a)(3) If there is only one tank, secondary containment shall be large enough to contain 100% of the primary tank</a:t>
            </a:r>
            <a:endParaRPr lang="en-US" sz="2600" strike="sngStrike" dirty="0"/>
          </a:p>
          <a:p>
            <a:pPr lvl="1">
              <a:spcBef>
                <a:spcPts val="600"/>
              </a:spcBef>
            </a:pPr>
            <a:r>
              <a:rPr lang="en-US" sz="2600" dirty="0"/>
              <a:t>(a)(4) If there are multiple tanks, secondary containment shall contain the greater of 150% of the largest tank or 10% aggregate of all tanks</a:t>
            </a:r>
          </a:p>
          <a:p>
            <a:pPr lvl="1">
              <a:spcBef>
                <a:spcPts val="600"/>
              </a:spcBef>
            </a:pPr>
            <a:r>
              <a:rPr lang="en-US" sz="2600" dirty="0"/>
              <a:t>(a)(5) The secondary containment shall be capable to handle stormwater (not an issue with double-walled)</a:t>
            </a:r>
          </a:p>
          <a:p>
            <a:pPr lvl="1">
              <a:spcBef>
                <a:spcPts val="600"/>
              </a:spcBef>
            </a:pPr>
            <a:r>
              <a:rPr lang="en-US" sz="2600" dirty="0"/>
              <a:t>(a)(6) The outer shell must be constructed of </a:t>
            </a:r>
            <a:r>
              <a:rPr lang="en-US" sz="2600" dirty="0" err="1"/>
              <a:t>nonearthen</a:t>
            </a:r>
            <a:r>
              <a:rPr lang="en-US" sz="2600" dirty="0"/>
              <a:t> materials which provide structural support, with continuous leak detection with alarm located in the space between the shells, capable of detecting entry of either hazardous substances or water</a:t>
            </a:r>
            <a:endParaRPr lang="en-US" sz="2600" strike="sngStrike" dirty="0"/>
          </a:p>
          <a:p>
            <a:pPr>
              <a:spcBef>
                <a:spcPts val="600"/>
              </a:spcBef>
            </a:pPr>
            <a:endParaRPr lang="en-US" sz="2600" dirty="0"/>
          </a:p>
          <a:p>
            <a:pPr lvl="1">
              <a:spcBef>
                <a:spcPts val="600"/>
              </a:spcBef>
            </a:pPr>
            <a:endParaRPr lang="en-US" sz="2600" dirty="0"/>
          </a:p>
          <a:p>
            <a:pPr lvl="1">
              <a:spcBef>
                <a:spcPts val="600"/>
              </a:spcBef>
            </a:pPr>
            <a:endParaRPr lang="en-US" sz="2600" dirty="0"/>
          </a:p>
          <a:p>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a:p>
            <a:pPr lvl="1"/>
            <a:endParaRPr lang="en-US" sz="2800" dirty="0"/>
          </a:p>
        </p:txBody>
      </p:sp>
      <p:sp>
        <p:nvSpPr>
          <p:cNvPr id="7" name="TextBox 6">
            <a:extLst>
              <a:ext uri="{FF2B5EF4-FFF2-40B4-BE49-F238E27FC236}">
                <a16:creationId xmlns:a16="http://schemas.microsoft.com/office/drawing/2014/main" id="{3159452B-8D6C-D484-72E2-7843045AA5DB}"/>
              </a:ext>
            </a:extLst>
          </p:cNvPr>
          <p:cNvSpPr txBox="1"/>
          <p:nvPr/>
        </p:nvSpPr>
        <p:spPr>
          <a:xfrm>
            <a:off x="8027034" y="812011"/>
            <a:ext cx="9135642" cy="769441"/>
          </a:xfrm>
          <a:prstGeom prst="rect">
            <a:avLst/>
          </a:prstGeom>
          <a:noFill/>
        </p:spPr>
        <p:txBody>
          <a:bodyPr wrap="none" rtlCol="0">
            <a:spAutoFit/>
          </a:bodyPr>
          <a:lstStyle/>
          <a:p>
            <a:r>
              <a:rPr lang="en-US" sz="4400" b="1" spc="114" dirty="0">
                <a:solidFill>
                  <a:srgbClr val="4F86C7"/>
                </a:solidFill>
                <a:latin typeface="+mj-lt"/>
              </a:rPr>
              <a:t>What </a:t>
            </a:r>
            <a:r>
              <a:rPr lang="pt-BR" sz="4400" b="1" spc="114" dirty="0">
                <a:solidFill>
                  <a:srgbClr val="4F86C7"/>
                </a:solidFill>
                <a:latin typeface="+mj-lt"/>
              </a:rPr>
              <a:t>H&amp;SC 25291(a)(1)-(6) require?</a:t>
            </a:r>
            <a:endParaRPr lang="en-US" sz="4400" dirty="0">
              <a:solidFill>
                <a:srgbClr val="4F86C7"/>
              </a:solidFill>
            </a:endParaRPr>
          </a:p>
        </p:txBody>
      </p:sp>
    </p:spTree>
    <p:extLst>
      <p:ext uri="{BB962C8B-B14F-4D97-AF65-F5344CB8AC3E}">
        <p14:creationId xmlns:p14="http://schemas.microsoft.com/office/powerpoint/2010/main" val="3087166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48D71307E5849B7369F9B8EBD1B3E" ma:contentTypeVersion="16" ma:contentTypeDescription="Create a new document." ma:contentTypeScope="" ma:versionID="46255297356fb29daa8553bba5974efb">
  <xsd:schema xmlns:xsd="http://www.w3.org/2001/XMLSchema" xmlns:xs="http://www.w3.org/2001/XMLSchema" xmlns:p="http://schemas.microsoft.com/office/2006/metadata/properties" xmlns:ns2="624bb2e7-e6cd-4163-851b-88c5fb6c465c" xmlns:ns3="d9cd4138-7ec3-419b-b141-25cdff2097f7" targetNamespace="http://schemas.microsoft.com/office/2006/metadata/properties" ma:root="true" ma:fieldsID="9f10686bfd3edea021978d23f0f861bf" ns2:_="" ns3:_="">
    <xsd:import namespace="624bb2e7-e6cd-4163-851b-88c5fb6c465c"/>
    <xsd:import namespace="d9cd4138-7ec3-419b-b141-25cdff2097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bb2e7-e6cd-4163-851b-88c5fb6c46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e08aca-c19d-4ee8-8e2a-1accb365be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cd4138-7ec3-419b-b141-25cdff2097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d35205-c03a-44eb-bdf3-fd946f978e12}" ma:internalName="TaxCatchAll" ma:showField="CatchAllData" ma:web="d9cd4138-7ec3-419b-b141-25cdff2097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9cd4138-7ec3-419b-b141-25cdff2097f7" xsi:nil="true"/>
    <lcf76f155ced4ddcb4097134ff3c332f xmlns="624bb2e7-e6cd-4163-851b-88c5fb6c46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EAA1C9-19E1-4200-8244-52645D8A1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4bb2e7-e6cd-4163-851b-88c5fb6c465c"/>
    <ds:schemaRef ds:uri="d9cd4138-7ec3-419b-b141-25cdff2097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FC2899-14FC-48FC-8648-DC565D59E6D4}">
  <ds:schemaRefs>
    <ds:schemaRef ds:uri="http://schemas.microsoft.com/sharepoint/v3/contenttype/forms"/>
  </ds:schemaRefs>
</ds:datastoreItem>
</file>

<file path=customXml/itemProps3.xml><?xml version="1.0" encoding="utf-8"?>
<ds:datastoreItem xmlns:ds="http://schemas.openxmlformats.org/officeDocument/2006/customXml" ds:itemID="{8C87693C-5D4B-41A5-862C-A31515D15280}">
  <ds:schemaRefs>
    <ds:schemaRef ds:uri="624bb2e7-e6cd-4163-851b-88c5fb6c465c"/>
    <ds:schemaRef ds:uri="d9cd4138-7ec3-419b-b141-25cdff2097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1228</TotalTime>
  <Words>1878</Words>
  <Application>Microsoft Office PowerPoint</Application>
  <PresentationFormat>Custom</PresentationFormat>
  <Paragraphs>233</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Muli</vt:lpstr>
      <vt:lpstr>Verdana</vt:lpstr>
      <vt:lpstr>Wingdings</vt:lpstr>
      <vt:lpstr>Wingdings 3</vt:lpstr>
      <vt:lpstr>Office Theme</vt:lpstr>
      <vt:lpstr>PowerPoint Presentation</vt:lpstr>
      <vt:lpstr>McLean Reich RUST, EAR, Reporting Section Manager mclean.reich@waterboards.ca.gov</vt:lpstr>
      <vt:lpstr>Jay Sandoval, CIH, is A-Tech’s Senior Industrial Hygienist and is an expert with 15+ years of experience in UST removal investigation and site closure.</vt:lpstr>
      <vt:lpstr>Questions We’ll Be Answering</vt:lpstr>
      <vt:lpstr>PowerPoint Presentation</vt:lpstr>
      <vt:lpstr>PowerPoint Presentation</vt:lpstr>
      <vt:lpstr>Which USTs are Subject to Closure?   </vt:lpstr>
      <vt:lpstr>Which USTs are Subject to Closure?</vt:lpstr>
      <vt:lpstr>Which USTs are Subject to Closure?   </vt:lpstr>
      <vt:lpstr>Which USTs are Subject to Closure?    </vt:lpstr>
      <vt:lpstr>Which USTs are Subject to Closure?   </vt:lpstr>
      <vt:lpstr>PowerPoint Presentation</vt:lpstr>
      <vt:lpstr>Which USTs are Subject to Closure?    </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 In schools</dc:title>
  <dc:creator>Alex Young</dc:creator>
  <cp:keywords>DAErhgHOi-M,BAEbFy3YHMU</cp:keywords>
  <cp:lastModifiedBy>Alex Young</cp:lastModifiedBy>
  <cp:revision>51</cp:revision>
  <dcterms:created xsi:type="dcterms:W3CDTF">2021-10-04T16:41:37Z</dcterms:created>
  <dcterms:modified xsi:type="dcterms:W3CDTF">2022-10-06T14:41:46Z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2021-10-04T00:00:00Z</vt:filetime>
  </property>
  <property fmtid="{D5CDD505-2E9C-101B-9397-08002B2CF9AE}" pid="3" name="Creator">
    <vt:lpwstr>Canva</vt:lpwstr>
  </property>
  <property fmtid="{D5CDD505-2E9C-101B-9397-08002B2CF9AE}" pid="4" name="LastSaved">
    <vt:filetime>2021-10-04T00:00:00Z</vt:filetime>
  </property>
  <property fmtid="{D5CDD505-2E9C-101B-9397-08002B2CF9AE}" pid="5" name="ContentTypeId">
    <vt:lpwstr>0x010100C6D48D71307E5849B7369F9B8EBD1B3E</vt:lpwstr>
  </property>
</Properties>
</file>