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26.jpg" ContentType="image/jpg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2"/>
  </p:notesMasterIdLst>
  <p:sldIdLst>
    <p:sldId id="256" r:id="rId5"/>
    <p:sldId id="268" r:id="rId6"/>
    <p:sldId id="262" r:id="rId7"/>
    <p:sldId id="289" r:id="rId8"/>
    <p:sldId id="275" r:id="rId9"/>
    <p:sldId id="280" r:id="rId10"/>
    <p:sldId id="266" r:id="rId11"/>
    <p:sldId id="257" r:id="rId12"/>
    <p:sldId id="288" r:id="rId13"/>
    <p:sldId id="284" r:id="rId14"/>
    <p:sldId id="278" r:id="rId15"/>
    <p:sldId id="281" r:id="rId16"/>
    <p:sldId id="287" r:id="rId17"/>
    <p:sldId id="283" r:id="rId18"/>
    <p:sldId id="282" r:id="rId19"/>
    <p:sldId id="286" r:id="rId20"/>
    <p:sldId id="267" r:id="rId21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23292F-1C7B-2607-C8B2-0134F775C3CC}" name="Reich, McLean@Waterboards" initials="RM" userId="S::McLean.Reich@Waterboards.ca.gov::54e9e6ba-eaad-41b6-bf8c-03b1b8461252" providerId="AD"/>
  <p188:author id="{3C87D13C-25F8-D062-3DBE-D1C671F8DD52}" name="Johnny Wales" initials="JW" userId="S::johnny.wales@redhorsecorp.com::5aa570e5-a6a1-4344-a494-ff627c22401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6C7"/>
    <a:srgbClr val="5079C7"/>
    <a:srgbClr val="4171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87" autoAdjust="0"/>
    <p:restoredTop sz="91304" autoAdjust="0"/>
  </p:normalViewPr>
  <p:slideViewPr>
    <p:cSldViewPr snapToGrid="0">
      <p:cViewPr varScale="1">
        <p:scale>
          <a:sx n="48" d="100"/>
          <a:sy n="48" d="100"/>
        </p:scale>
        <p:origin x="67" y="41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57700" cy="91722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826621" y="0"/>
            <a:ext cx="4457700" cy="91722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25F5E-74DF-4B96-A5F6-7DF769BF538F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41313" y="2286000"/>
            <a:ext cx="10971213" cy="617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8700" y="8802512"/>
            <a:ext cx="8229600" cy="7199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7370780"/>
            <a:ext cx="4457700" cy="9172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826621" y="17370780"/>
            <a:ext cx="4457700" cy="9172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4D86D-FC3C-419D-8E04-1450841DF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73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Patrick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4D86D-FC3C-419D-8E04-1450841DFC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14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4D86D-FC3C-419D-8E04-1450841DFC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67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Kai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4D86D-FC3C-419D-8E04-1450841DFC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81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Kai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4D86D-FC3C-419D-8E04-1450841DFC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68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Patrick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4D86D-FC3C-419D-8E04-1450841DFC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28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Patrick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4D86D-FC3C-419D-8E04-1450841DFC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2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4D86D-FC3C-419D-8E04-1450841DFC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67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Patrick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4D86D-FC3C-419D-8E04-1450841DFC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36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Patrick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4D86D-FC3C-419D-8E04-1450841DFC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51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Patrick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4D86D-FC3C-419D-8E04-1450841DFC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18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Patrick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4D86D-FC3C-419D-8E04-1450841DFC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14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4D86D-FC3C-419D-8E04-1450841DFC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6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Patrick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4D86D-FC3C-419D-8E04-1450841DFC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46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Patrick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4D86D-FC3C-419D-8E04-1450841DFC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07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4D86D-FC3C-419D-8E04-1450841DFC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08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4D86D-FC3C-419D-8E04-1450841DFC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08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Kai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4D86D-FC3C-419D-8E04-1450841DFC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3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334124" y="5"/>
            <a:ext cx="11953875" cy="10287000"/>
          </a:xfrm>
          <a:custGeom>
            <a:avLst/>
            <a:gdLst/>
            <a:ahLst/>
            <a:cxnLst/>
            <a:rect l="l" t="t" r="r" b="b"/>
            <a:pathLst>
              <a:path w="11953875" h="10287000">
                <a:moveTo>
                  <a:pt x="0" y="10286999"/>
                </a:moveTo>
                <a:lnTo>
                  <a:pt x="11953874" y="10286999"/>
                </a:lnTo>
                <a:lnTo>
                  <a:pt x="11953874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5"/>
            <a:ext cx="6334125" cy="10287000"/>
          </a:xfrm>
          <a:custGeom>
            <a:avLst/>
            <a:gdLst/>
            <a:ahLst/>
            <a:cxnLst/>
            <a:rect l="l" t="t" r="r" b="b"/>
            <a:pathLst>
              <a:path w="6334125" h="10287000">
                <a:moveTo>
                  <a:pt x="6334124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6334124" y="0"/>
                </a:lnTo>
                <a:lnTo>
                  <a:pt x="6334124" y="10286999"/>
                </a:lnTo>
                <a:close/>
              </a:path>
            </a:pathLst>
          </a:custGeom>
          <a:solidFill>
            <a:srgbClr val="4F86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13110E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7011034" cy="10287000"/>
          </a:xfrm>
          <a:custGeom>
            <a:avLst/>
            <a:gdLst/>
            <a:ahLst/>
            <a:cxnLst/>
            <a:rect l="l" t="t" r="r" b="b"/>
            <a:pathLst>
              <a:path w="7011034" h="10287000">
                <a:moveTo>
                  <a:pt x="7010622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7010622" y="0"/>
                </a:lnTo>
                <a:lnTo>
                  <a:pt x="7010622" y="10286999"/>
                </a:lnTo>
                <a:close/>
              </a:path>
            </a:pathLst>
          </a:custGeom>
          <a:solidFill>
            <a:srgbClr val="4F86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183873"/>
            <a:ext cx="3232362" cy="310312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72503" y="272305"/>
            <a:ext cx="7183119" cy="1054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48250" y="3845114"/>
            <a:ext cx="14991498" cy="4654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13110E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>
            <a:grpSpLocks/>
          </p:cNvGrpSpPr>
          <p:nvPr/>
        </p:nvGrpSpPr>
        <p:grpSpPr>
          <a:xfrm>
            <a:off x="0" y="-44971"/>
            <a:ext cx="11482466" cy="10331971"/>
            <a:chOff x="0" y="0"/>
            <a:chExt cx="13651230" cy="10287000"/>
          </a:xfrm>
        </p:grpSpPr>
        <p:sp>
          <p:nvSpPr>
            <p:cNvPr id="4" name="object 4"/>
            <p:cNvSpPr>
              <a:spLocks/>
            </p:cNvSpPr>
            <p:nvPr/>
          </p:nvSpPr>
          <p:spPr>
            <a:xfrm>
              <a:off x="0" y="11"/>
              <a:ext cx="13291185" cy="10287000"/>
            </a:xfrm>
            <a:custGeom>
              <a:avLst/>
              <a:gdLst/>
              <a:ahLst/>
              <a:cxnLst/>
              <a:rect l="l" t="t" r="r" b="b"/>
              <a:pathLst>
                <a:path w="13291185" h="10287000">
                  <a:moveTo>
                    <a:pt x="13290830" y="10287000"/>
                  </a:moveTo>
                  <a:lnTo>
                    <a:pt x="10906658" y="0"/>
                  </a:lnTo>
                  <a:lnTo>
                    <a:pt x="10687037" y="0"/>
                  </a:lnTo>
                  <a:lnTo>
                    <a:pt x="6301473" y="0"/>
                  </a:lnTo>
                  <a:lnTo>
                    <a:pt x="0" y="0"/>
                  </a:lnTo>
                  <a:lnTo>
                    <a:pt x="0" y="10286987"/>
                  </a:lnTo>
                  <a:lnTo>
                    <a:pt x="8685632" y="10286987"/>
                  </a:lnTo>
                  <a:lnTo>
                    <a:pt x="13290830" y="10287000"/>
                  </a:lnTo>
                  <a:close/>
                </a:path>
              </a:pathLst>
            </a:custGeom>
            <a:solidFill>
              <a:srgbClr val="4F86C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>
              <a:spLocks/>
            </p:cNvSpPr>
            <p:nvPr/>
          </p:nvSpPr>
          <p:spPr>
            <a:xfrm>
              <a:off x="10699455" y="0"/>
              <a:ext cx="2951480" cy="10287000"/>
            </a:xfrm>
            <a:custGeom>
              <a:avLst/>
              <a:gdLst/>
              <a:ahLst/>
              <a:cxnLst/>
              <a:rect l="l" t="t" r="r" b="b"/>
              <a:pathLst>
                <a:path w="2951480" h="10287000">
                  <a:moveTo>
                    <a:pt x="2951261" y="10287000"/>
                  </a:moveTo>
                  <a:lnTo>
                    <a:pt x="2384168" y="10287000"/>
                  </a:lnTo>
                  <a:lnTo>
                    <a:pt x="0" y="0"/>
                  </a:lnTo>
                  <a:lnTo>
                    <a:pt x="567093" y="0"/>
                  </a:lnTo>
                  <a:lnTo>
                    <a:pt x="2951261" y="1028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16000" y="2679797"/>
            <a:ext cx="9499600" cy="4668266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/>
          <a:p>
            <a:pPr marL="12700" marR="5080">
              <a:lnSpc>
                <a:spcPts val="11550"/>
              </a:lnSpc>
              <a:spcBef>
                <a:spcPts val="1360"/>
              </a:spcBef>
            </a:pPr>
            <a:r>
              <a:rPr lang="en-US" sz="12600" b="1" spc="165" dirty="0">
                <a:solidFill>
                  <a:srgbClr val="FFFFFF"/>
                </a:solidFill>
                <a:cs typeface="Tahoma"/>
              </a:rPr>
              <a:t>Ergonomics 101</a:t>
            </a:r>
          </a:p>
          <a:p>
            <a:pPr marL="12700" marR="5080">
              <a:lnSpc>
                <a:spcPts val="11550"/>
              </a:lnSpc>
              <a:spcBef>
                <a:spcPts val="1360"/>
              </a:spcBef>
            </a:pPr>
            <a:r>
              <a:rPr lang="en-US" sz="5400" b="1" spc="165" dirty="0">
                <a:solidFill>
                  <a:srgbClr val="FFFFFF"/>
                </a:solidFill>
                <a:cs typeface="Tahoma"/>
              </a:rPr>
              <a:t>Part 1 of 3</a:t>
            </a:r>
            <a:endParaRPr lang="en-US" sz="12600" b="1" spc="165" dirty="0">
              <a:solidFill>
                <a:srgbClr val="FFFFFF"/>
              </a:solidFill>
              <a:cs typeface="Tahoma"/>
            </a:endParaRPr>
          </a:p>
        </p:txBody>
      </p:sp>
      <p:pic>
        <p:nvPicPr>
          <p:cNvPr id="16" name="Picture 15" descr="Logo&#10;&#10;Description automatically generated with low confidence">
            <a:extLst>
              <a:ext uri="{FF2B5EF4-FFF2-40B4-BE49-F238E27FC236}">
                <a16:creationId xmlns:a16="http://schemas.microsoft.com/office/drawing/2014/main" id="{E4E10ADB-9B24-245D-1FB4-44874CDF3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78" y="554506"/>
            <a:ext cx="7333636" cy="13333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8DD260-6360-46C4-C41E-AE0A08403749}"/>
              </a:ext>
            </a:extLst>
          </p:cNvPr>
          <p:cNvSpPr txBox="1"/>
          <p:nvPr/>
        </p:nvSpPr>
        <p:spPr>
          <a:xfrm>
            <a:off x="1027277" y="8117170"/>
            <a:ext cx="91713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Kai Chiu, PE, CSP, CIH, CPE, CPCU, MBA</a:t>
            </a:r>
          </a:p>
          <a:p>
            <a:r>
              <a:rPr lang="en-US" sz="4400" dirty="0">
                <a:solidFill>
                  <a:schemeClr val="bg1"/>
                </a:solidFill>
              </a:rPr>
              <a:t>Patrick Naffah, CIH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108D8-FAA6-FC7A-BB87-010DADB45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1998" y="960906"/>
            <a:ext cx="7209517" cy="770697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7D09B58-0A7F-6412-B0C0-407ABDC5710F}"/>
              </a:ext>
            </a:extLst>
          </p:cNvPr>
          <p:cNvSpPr/>
          <p:nvPr/>
        </p:nvSpPr>
        <p:spPr>
          <a:xfrm>
            <a:off x="14025093" y="5143500"/>
            <a:ext cx="785611" cy="677751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F98D59-BF85-6118-1147-E05D4A795839}"/>
              </a:ext>
            </a:extLst>
          </p:cNvPr>
          <p:cNvSpPr txBox="1"/>
          <p:nvPr/>
        </p:nvSpPr>
        <p:spPr>
          <a:xfrm>
            <a:off x="13706460" y="8840445"/>
            <a:ext cx="2060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Add Questions in the Q&amp;A Chat!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011034" cy="10287000"/>
            <a:chOff x="0" y="0"/>
            <a:chExt cx="7011034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011034" cy="10287000"/>
            </a:xfrm>
            <a:custGeom>
              <a:avLst/>
              <a:gdLst/>
              <a:ahLst/>
              <a:cxnLst/>
              <a:rect l="l" t="t" r="r" b="b"/>
              <a:pathLst>
                <a:path w="7011034" h="10287000">
                  <a:moveTo>
                    <a:pt x="7010622" y="10286998"/>
                  </a:moveTo>
                  <a:lnTo>
                    <a:pt x="0" y="10286998"/>
                  </a:lnTo>
                  <a:lnTo>
                    <a:pt x="0" y="0"/>
                  </a:lnTo>
                  <a:lnTo>
                    <a:pt x="7010622" y="0"/>
                  </a:lnTo>
                  <a:lnTo>
                    <a:pt x="7010622" y="10286998"/>
                  </a:lnTo>
                  <a:close/>
                </a:path>
              </a:pathLst>
            </a:custGeom>
            <a:solidFill>
              <a:srgbClr val="4F86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183872"/>
              <a:ext cx="3232362" cy="3103126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5999" y="916941"/>
            <a:ext cx="5099988" cy="300018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lang="en-US" sz="6300" b="1" spc="114" dirty="0">
                <a:solidFill>
                  <a:srgbClr val="FFFFFF"/>
                </a:solidFill>
                <a:latin typeface="+mj-lt"/>
              </a:rPr>
              <a:t>Latest Ergonomics Developments</a:t>
            </a:r>
            <a:endParaRPr sz="6300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24DA2A-DA08-C501-4513-7FAAA721DD97}"/>
              </a:ext>
            </a:extLst>
          </p:cNvPr>
          <p:cNvSpPr txBox="1"/>
          <p:nvPr/>
        </p:nvSpPr>
        <p:spPr>
          <a:xfrm>
            <a:off x="7350927" y="1264894"/>
            <a:ext cx="552836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200" b="1" dirty="0">
              <a:solidFill>
                <a:srgbClr val="4F86C7"/>
              </a:solidFill>
            </a:endParaRPr>
          </a:p>
          <a:p>
            <a:pPr algn="ctr"/>
            <a:r>
              <a:rPr lang="en-US" sz="7200" b="1" dirty="0">
                <a:solidFill>
                  <a:srgbClr val="0070C0"/>
                </a:solidFill>
              </a:rPr>
              <a:t>Macro Ergonomics</a:t>
            </a:r>
          </a:p>
          <a:p>
            <a:endParaRPr lang="en-US" sz="4400" b="1" dirty="0">
              <a:solidFill>
                <a:srgbClr val="4F86C7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58E57D-F89C-53D5-4FC6-9F1BB8C37A13}"/>
              </a:ext>
            </a:extLst>
          </p:cNvPr>
          <p:cNvSpPr txBox="1"/>
          <p:nvPr/>
        </p:nvSpPr>
        <p:spPr>
          <a:xfrm>
            <a:off x="12389087" y="4642007"/>
            <a:ext cx="558387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200" b="1" dirty="0">
              <a:solidFill>
                <a:srgbClr val="4F86C7"/>
              </a:solidFill>
            </a:endParaRPr>
          </a:p>
          <a:p>
            <a:pPr algn="ctr"/>
            <a:r>
              <a:rPr lang="en-US" sz="7200" b="1" dirty="0">
                <a:solidFill>
                  <a:srgbClr val="0070C0"/>
                </a:solidFill>
              </a:rPr>
              <a:t>Micro Ergonomics</a:t>
            </a:r>
          </a:p>
          <a:p>
            <a:endParaRPr lang="en-US" sz="4400" b="1" dirty="0">
              <a:solidFill>
                <a:srgbClr val="4F86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32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011034" cy="10287000"/>
            <a:chOff x="0" y="0"/>
            <a:chExt cx="7011034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011034" cy="10287000"/>
            </a:xfrm>
            <a:custGeom>
              <a:avLst/>
              <a:gdLst/>
              <a:ahLst/>
              <a:cxnLst/>
              <a:rect l="l" t="t" r="r" b="b"/>
              <a:pathLst>
                <a:path w="7011034" h="10287000">
                  <a:moveTo>
                    <a:pt x="7010622" y="10286998"/>
                  </a:moveTo>
                  <a:lnTo>
                    <a:pt x="0" y="10286998"/>
                  </a:lnTo>
                  <a:lnTo>
                    <a:pt x="0" y="0"/>
                  </a:lnTo>
                  <a:lnTo>
                    <a:pt x="7010622" y="0"/>
                  </a:lnTo>
                  <a:lnTo>
                    <a:pt x="7010622" y="10286998"/>
                  </a:lnTo>
                  <a:close/>
                </a:path>
              </a:pathLst>
            </a:custGeom>
            <a:solidFill>
              <a:srgbClr val="4F86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183872"/>
              <a:ext cx="3232362" cy="3103126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6000" y="916941"/>
            <a:ext cx="5204918" cy="3969676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br>
              <a:rPr lang="en-US" sz="6300" b="1" spc="114" dirty="0">
                <a:solidFill>
                  <a:srgbClr val="FFFFFF"/>
                </a:solidFill>
                <a:latin typeface="+mj-lt"/>
              </a:rPr>
            </a:br>
            <a:br>
              <a:rPr lang="en-US" sz="6300" b="1" spc="114" dirty="0">
                <a:solidFill>
                  <a:srgbClr val="FFFFFF"/>
                </a:solidFill>
                <a:latin typeface="+mj-lt"/>
              </a:rPr>
            </a:br>
            <a:r>
              <a:rPr lang="en-US" sz="6300" b="1" u="sng" spc="114" dirty="0">
                <a:solidFill>
                  <a:srgbClr val="FFFFFF"/>
                </a:solidFill>
                <a:latin typeface="+mj-lt"/>
              </a:rPr>
              <a:t>Macro Ergonomics</a:t>
            </a:r>
            <a:endParaRPr sz="6300" b="1" u="sng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9F9A94-A2A4-4FE4-83E9-364FC82F328A}"/>
              </a:ext>
            </a:extLst>
          </p:cNvPr>
          <p:cNvSpPr txBox="1"/>
          <p:nvPr/>
        </p:nvSpPr>
        <p:spPr>
          <a:xfrm>
            <a:off x="7585364" y="1692589"/>
            <a:ext cx="10037617" cy="898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70C0"/>
                </a:solidFill>
              </a:rPr>
              <a:t>Study of interactions between humans and their environment </a:t>
            </a:r>
          </a:p>
          <a:p>
            <a:pPr>
              <a:spcBef>
                <a:spcPts val="600"/>
              </a:spcBef>
            </a:pPr>
            <a:endParaRPr lang="en-US" sz="4400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4400" b="1" dirty="0">
                <a:solidFill>
                  <a:srgbClr val="0070C0"/>
                </a:solidFill>
              </a:rPr>
              <a:t>Developments Reducing Human Error </a:t>
            </a:r>
            <a:endParaRPr lang="en-US" sz="4400" dirty="0">
              <a:solidFill>
                <a:srgbClr val="0070C0"/>
              </a:solidFill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70C0"/>
                </a:solidFill>
              </a:rPr>
              <a:t>Socio-Technical Systems</a:t>
            </a:r>
          </a:p>
          <a:p>
            <a:pPr marL="1028700" lvl="1" indent="-5715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rgbClr val="0070C0"/>
                </a:solidFill>
              </a:rPr>
              <a:t>Artificial Intelligence (AI)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70C0"/>
                </a:solidFill>
              </a:rPr>
              <a:t>Healthcare Information Technologies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70C0"/>
                </a:solidFill>
              </a:rPr>
              <a:t>High Reliability Organizations</a:t>
            </a:r>
          </a:p>
          <a:p>
            <a:pPr marL="1028700" lvl="1" indent="-5715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rgbClr val="0070C0"/>
                </a:solidFill>
              </a:rPr>
              <a:t>Hospitals</a:t>
            </a:r>
          </a:p>
          <a:p>
            <a:pPr marL="1028700" lvl="1" indent="-5715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rgbClr val="0070C0"/>
                </a:solidFill>
              </a:rPr>
              <a:t>Airlines 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0070C0"/>
              </a:solidFill>
            </a:endParaRPr>
          </a:p>
          <a:p>
            <a:pPr lvl="3">
              <a:spcBef>
                <a:spcPts val="600"/>
              </a:spcBef>
            </a:pP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9452B-8D6C-D484-72E2-7843045AA5DB}"/>
              </a:ext>
            </a:extLst>
          </p:cNvPr>
          <p:cNvSpPr txBox="1"/>
          <p:nvPr/>
        </p:nvSpPr>
        <p:spPr>
          <a:xfrm>
            <a:off x="7585364" y="916941"/>
            <a:ext cx="36474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pc="114" dirty="0">
                <a:solidFill>
                  <a:srgbClr val="0070C0"/>
                </a:solidFill>
                <a:latin typeface="+mj-lt"/>
              </a:rPr>
              <a:t>Work Systems</a:t>
            </a: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166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011034" cy="10287000"/>
            <a:chOff x="0" y="0"/>
            <a:chExt cx="7011034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011034" cy="10287000"/>
            </a:xfrm>
            <a:custGeom>
              <a:avLst/>
              <a:gdLst/>
              <a:ahLst/>
              <a:cxnLst/>
              <a:rect l="l" t="t" r="r" b="b"/>
              <a:pathLst>
                <a:path w="7011034" h="10287000">
                  <a:moveTo>
                    <a:pt x="7010622" y="10286998"/>
                  </a:moveTo>
                  <a:lnTo>
                    <a:pt x="0" y="10286998"/>
                  </a:lnTo>
                  <a:lnTo>
                    <a:pt x="0" y="0"/>
                  </a:lnTo>
                  <a:lnTo>
                    <a:pt x="7010622" y="0"/>
                  </a:lnTo>
                  <a:lnTo>
                    <a:pt x="7010622" y="10286998"/>
                  </a:lnTo>
                  <a:close/>
                </a:path>
              </a:pathLst>
            </a:custGeom>
            <a:solidFill>
              <a:srgbClr val="4F86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183872"/>
              <a:ext cx="3232362" cy="3103126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E9F9A94-A2A4-4FE4-83E9-364FC82F328A}"/>
              </a:ext>
            </a:extLst>
          </p:cNvPr>
          <p:cNvSpPr txBox="1"/>
          <p:nvPr/>
        </p:nvSpPr>
        <p:spPr>
          <a:xfrm>
            <a:off x="7816375" y="2226402"/>
            <a:ext cx="95569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1"/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1"/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C14EF2-F616-54B4-1DE5-02CA0F840996}"/>
              </a:ext>
            </a:extLst>
          </p:cNvPr>
          <p:cNvSpPr txBox="1"/>
          <p:nvPr/>
        </p:nvSpPr>
        <p:spPr>
          <a:xfrm>
            <a:off x="7374243" y="916941"/>
            <a:ext cx="708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pc="114" dirty="0">
                <a:solidFill>
                  <a:srgbClr val="0070C0"/>
                </a:solidFill>
                <a:latin typeface="+mj-lt"/>
              </a:rPr>
              <a:t>Micro Ergonomics Examples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9877ED-1A39-459D-2512-2881A816CDD8}"/>
              </a:ext>
            </a:extLst>
          </p:cNvPr>
          <p:cNvSpPr txBox="1"/>
          <p:nvPr/>
        </p:nvSpPr>
        <p:spPr>
          <a:xfrm>
            <a:off x="7816377" y="1827499"/>
            <a:ext cx="9556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en-US" sz="2600" dirty="0"/>
          </a:p>
          <a:p>
            <a:pPr lvl="1"/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E0F0DF-3295-14EA-ACFB-16A3EC599638}"/>
              </a:ext>
            </a:extLst>
          </p:cNvPr>
          <p:cNvSpPr txBox="1"/>
          <p:nvPr/>
        </p:nvSpPr>
        <p:spPr>
          <a:xfrm>
            <a:off x="7236918" y="1827499"/>
            <a:ext cx="7880264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Workstation Design (office and non-office)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Work From Home (WFH)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Work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Body Mechanics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Minimize Musculoskeletal Disorders (MSD)</a:t>
            </a:r>
          </a:p>
          <a:p>
            <a:endParaRPr lang="en-US" sz="4400" dirty="0">
              <a:solidFill>
                <a:srgbClr val="0070C0"/>
              </a:solidFill>
            </a:endParaRPr>
          </a:p>
          <a:p>
            <a:r>
              <a:rPr lang="en-US" sz="4400" b="1" dirty="0">
                <a:solidFill>
                  <a:srgbClr val="0070C0"/>
                </a:solidFill>
              </a:rPr>
              <a:t>Current Developments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Cal/OSHA Standards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Section 5110 (Repetitive Motion Injuries)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Section 5120 Health Care Worker Back and Musculoskeletal Injury Prevention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Workers Compensation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ECD3AF2C-3047-71C3-31CE-E17C65A42220}"/>
              </a:ext>
            </a:extLst>
          </p:cNvPr>
          <p:cNvSpPr txBox="1">
            <a:spLocks/>
          </p:cNvSpPr>
          <p:nvPr/>
        </p:nvSpPr>
        <p:spPr>
          <a:xfrm>
            <a:off x="1016000" y="916941"/>
            <a:ext cx="5204918" cy="3969676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>
            <a:lvl1pPr>
              <a:defRPr sz="2700" b="0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715"/>
              </a:spcBef>
            </a:pPr>
            <a:br>
              <a:rPr lang="en-US" sz="6300" b="1" kern="0" spc="114" dirty="0">
                <a:solidFill>
                  <a:srgbClr val="FFFFFF"/>
                </a:solidFill>
                <a:latin typeface="+mj-lt"/>
              </a:rPr>
            </a:br>
            <a:br>
              <a:rPr lang="en-US" sz="6300" b="1" kern="0" spc="114" dirty="0">
                <a:solidFill>
                  <a:srgbClr val="FFFFFF"/>
                </a:solidFill>
                <a:latin typeface="+mj-lt"/>
              </a:rPr>
            </a:br>
            <a:r>
              <a:rPr lang="en-US" sz="6300" b="1" u="sng" kern="0" spc="114" dirty="0">
                <a:solidFill>
                  <a:srgbClr val="FFFFFF"/>
                </a:solidFill>
                <a:latin typeface="+mj-lt"/>
              </a:rPr>
              <a:t>Micro Ergonomics</a:t>
            </a:r>
            <a:endParaRPr lang="en-US" sz="6300" b="1" u="sng" kern="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51EAEF-8DAE-9375-A8BB-061539B57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4509" y="916941"/>
            <a:ext cx="3016303" cy="881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26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>
            <a:extLst>
              <a:ext uri="{FF2B5EF4-FFF2-40B4-BE49-F238E27FC236}">
                <a16:creationId xmlns:a16="http://schemas.microsoft.com/office/drawing/2014/main" id="{9DA90D5C-0D69-09E3-2807-F3B56255F2FC}"/>
              </a:ext>
            </a:extLst>
          </p:cNvPr>
          <p:cNvGrpSpPr/>
          <p:nvPr/>
        </p:nvGrpSpPr>
        <p:grpSpPr>
          <a:xfrm>
            <a:off x="0" y="0"/>
            <a:ext cx="7011034" cy="10287000"/>
            <a:chOff x="0" y="0"/>
            <a:chExt cx="7011034" cy="10287000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CDE20046-D3BA-1195-BA17-15F09E570D48}"/>
                </a:ext>
              </a:extLst>
            </p:cNvPr>
            <p:cNvSpPr/>
            <p:nvPr/>
          </p:nvSpPr>
          <p:spPr>
            <a:xfrm>
              <a:off x="0" y="0"/>
              <a:ext cx="7011034" cy="10287000"/>
            </a:xfrm>
            <a:custGeom>
              <a:avLst/>
              <a:gdLst/>
              <a:ahLst/>
              <a:cxnLst/>
              <a:rect l="l" t="t" r="r" b="b"/>
              <a:pathLst>
                <a:path w="7011034" h="10287000">
                  <a:moveTo>
                    <a:pt x="7010622" y="10286998"/>
                  </a:moveTo>
                  <a:lnTo>
                    <a:pt x="0" y="10286998"/>
                  </a:lnTo>
                  <a:lnTo>
                    <a:pt x="0" y="0"/>
                  </a:lnTo>
                  <a:lnTo>
                    <a:pt x="7010622" y="0"/>
                  </a:lnTo>
                  <a:lnTo>
                    <a:pt x="7010622" y="10286998"/>
                  </a:lnTo>
                  <a:close/>
                </a:path>
              </a:pathLst>
            </a:custGeom>
            <a:solidFill>
              <a:srgbClr val="4F86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1B547A22-5C76-CB76-B725-2A20EF1BF0B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183872"/>
              <a:ext cx="3232362" cy="3103126"/>
            </a:xfrm>
            <a:prstGeom prst="rect">
              <a:avLst/>
            </a:prstGeom>
          </p:spPr>
        </p:pic>
      </p:grpSp>
      <p:sp>
        <p:nvSpPr>
          <p:cNvPr id="7" name="object 9">
            <a:extLst>
              <a:ext uri="{FF2B5EF4-FFF2-40B4-BE49-F238E27FC236}">
                <a16:creationId xmlns:a16="http://schemas.microsoft.com/office/drawing/2014/main" id="{14E7C7FA-56BB-F38D-9274-192E6D05D2F8}"/>
              </a:ext>
            </a:extLst>
          </p:cNvPr>
          <p:cNvSpPr txBox="1">
            <a:spLocks/>
          </p:cNvSpPr>
          <p:nvPr/>
        </p:nvSpPr>
        <p:spPr>
          <a:xfrm>
            <a:off x="488319" y="591756"/>
            <a:ext cx="6072145" cy="2584682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>
            <a:lvl1pPr>
              <a:defRPr sz="2700" b="0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715"/>
              </a:spcBef>
            </a:pPr>
            <a:r>
              <a:rPr lang="en-US" sz="5400" b="1" kern="0" spc="114" dirty="0">
                <a:solidFill>
                  <a:srgbClr val="FFFFFF"/>
                </a:solidFill>
                <a:latin typeface="+mj-lt"/>
              </a:rPr>
              <a:t>Consequences of  a Poorly Designed Workstation</a:t>
            </a:r>
            <a:endParaRPr lang="en-US" sz="5400" b="1" u="sng" kern="0" dirty="0">
              <a:latin typeface="+mj-lt"/>
            </a:endParaRPr>
          </a:p>
        </p:txBody>
      </p:sp>
      <p:pic>
        <p:nvPicPr>
          <p:cNvPr id="2050" name="Picture 2" descr="7 Bad Sitting Habits That Affect Your Body Long-Term – Svago.com">
            <a:extLst>
              <a:ext uri="{FF2B5EF4-FFF2-40B4-BE49-F238E27FC236}">
                <a16:creationId xmlns:a16="http://schemas.microsoft.com/office/drawing/2014/main" id="{44EEBD79-B54F-39E8-7BE3-8D235BB7D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034" y="1"/>
            <a:ext cx="5353838" cy="356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tar: 7 Points 8">
            <a:extLst>
              <a:ext uri="{FF2B5EF4-FFF2-40B4-BE49-F238E27FC236}">
                <a16:creationId xmlns:a16="http://schemas.microsoft.com/office/drawing/2014/main" id="{DC673B5F-0157-792F-A3A5-394BC61D2AC8}"/>
              </a:ext>
            </a:extLst>
          </p:cNvPr>
          <p:cNvSpPr/>
          <p:nvPr/>
        </p:nvSpPr>
        <p:spPr>
          <a:xfrm>
            <a:off x="10181316" y="1036382"/>
            <a:ext cx="313812" cy="342042"/>
          </a:xfrm>
          <a:prstGeom prst="star7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7 Points 9">
            <a:extLst>
              <a:ext uri="{FF2B5EF4-FFF2-40B4-BE49-F238E27FC236}">
                <a16:creationId xmlns:a16="http://schemas.microsoft.com/office/drawing/2014/main" id="{DF4744B1-257C-84DA-7E26-551766D05C99}"/>
              </a:ext>
            </a:extLst>
          </p:cNvPr>
          <p:cNvSpPr/>
          <p:nvPr/>
        </p:nvSpPr>
        <p:spPr>
          <a:xfrm>
            <a:off x="11616605" y="2392128"/>
            <a:ext cx="313812" cy="342042"/>
          </a:xfrm>
          <a:prstGeom prst="star7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7 Points 10">
            <a:extLst>
              <a:ext uri="{FF2B5EF4-FFF2-40B4-BE49-F238E27FC236}">
                <a16:creationId xmlns:a16="http://schemas.microsoft.com/office/drawing/2014/main" id="{685E1CF3-3176-17C1-BC73-23D6EC06B985}"/>
              </a:ext>
            </a:extLst>
          </p:cNvPr>
          <p:cNvSpPr/>
          <p:nvPr/>
        </p:nvSpPr>
        <p:spPr>
          <a:xfrm>
            <a:off x="8983068" y="2050086"/>
            <a:ext cx="313812" cy="342042"/>
          </a:xfrm>
          <a:prstGeom prst="star7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BE4FD3-A775-C278-A363-1EF8F6187A2E}"/>
              </a:ext>
            </a:extLst>
          </p:cNvPr>
          <p:cNvSpPr txBox="1"/>
          <p:nvPr/>
        </p:nvSpPr>
        <p:spPr>
          <a:xfrm>
            <a:off x="13852923" y="491951"/>
            <a:ext cx="24955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4171C4"/>
                </a:solidFill>
              </a:rPr>
              <a:t>Ever</a:t>
            </a:r>
          </a:p>
          <a:p>
            <a:r>
              <a:rPr lang="en-US" sz="5400" b="1" dirty="0">
                <a:solidFill>
                  <a:srgbClr val="4171C4"/>
                </a:solidFill>
              </a:rPr>
              <a:t>Been </a:t>
            </a:r>
          </a:p>
          <a:p>
            <a:r>
              <a:rPr lang="en-US" sz="5400" b="1" dirty="0">
                <a:solidFill>
                  <a:srgbClr val="4171C4"/>
                </a:solidFill>
              </a:rPr>
              <a:t>Here?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F1AE968-BA8E-1771-F41D-F62F89596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9981" y="3569225"/>
            <a:ext cx="10788019" cy="8002191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Unfortunate consequences include MSD: </a:t>
            </a:r>
          </a:p>
          <a:p>
            <a:pPr algn="l"/>
            <a:endParaRPr lang="en-US" sz="3200" b="1" dirty="0">
              <a:solidFill>
                <a:srgbClr val="0070C0"/>
              </a:solidFill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+mj-lt"/>
              </a:rPr>
              <a:t>Carpal tunnel syndrome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+mj-lt"/>
              </a:rPr>
              <a:t>Tendinitis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+mj-lt"/>
              </a:rPr>
              <a:t>Rotator cuff injuries (shoulder)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+mj-lt"/>
              </a:rPr>
              <a:t>Epicondylitis (Tennis elbow)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+mj-lt"/>
              </a:rPr>
              <a:t>Trigger finger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+mj-lt"/>
              </a:rPr>
              <a:t>Muscle strains and low back injuries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  <a:latin typeface="+mj-lt"/>
            </a:endParaRPr>
          </a:p>
          <a:p>
            <a:r>
              <a:rPr lang="en-US" sz="3200" b="1" i="1" dirty="0">
                <a:solidFill>
                  <a:srgbClr val="0070C0"/>
                </a:solidFill>
                <a:latin typeface="+mj-lt"/>
              </a:rPr>
              <a:t>Employer Action Items – Early Action is Critical!</a:t>
            </a:r>
          </a:p>
          <a:p>
            <a:endParaRPr lang="en-US" sz="3200" b="1" i="1" dirty="0">
              <a:solidFill>
                <a:srgbClr val="0070C0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+mj-lt"/>
              </a:rPr>
              <a:t>Provide ergonomic evaluations to employees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+mj-lt"/>
              </a:rPr>
              <a:t>Provide ergonomic training and ergonomically-friendly equipment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+mj-lt"/>
              </a:rPr>
              <a:t> </a:t>
            </a:r>
          </a:p>
          <a:p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95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1B7E3-9DCE-BB63-6412-61B69BD0F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79" y="879434"/>
            <a:ext cx="5769979" cy="1661993"/>
          </a:xfrm>
        </p:spPr>
        <p:txBody>
          <a:bodyPr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+mj-lt"/>
              </a:rPr>
              <a:t>Other Workplace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AE7E3-729F-D7B0-363E-95C0A53B8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795" y="1166557"/>
            <a:ext cx="5769979" cy="1231106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  <a:latin typeface="+mn-lt"/>
              </a:rPr>
              <a:t>Air Quality </a:t>
            </a:r>
          </a:p>
          <a:p>
            <a:endParaRPr lang="en-US" dirty="0">
              <a:latin typeface="+mn-lt"/>
            </a:endParaRPr>
          </a:p>
          <a:p>
            <a:pPr algn="l"/>
            <a:endParaRPr lang="en-US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6395F0-EC82-DD68-CB64-34F3C7A56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5" y="994512"/>
            <a:ext cx="2807463" cy="842239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B095292-F083-4B4F-EA59-C28A33A262DD}"/>
              </a:ext>
            </a:extLst>
          </p:cNvPr>
          <p:cNvSpPr txBox="1">
            <a:spLocks/>
          </p:cNvSpPr>
          <p:nvPr/>
        </p:nvSpPr>
        <p:spPr>
          <a:xfrm>
            <a:off x="10972796" y="3440654"/>
            <a:ext cx="5769979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00" b="0" i="0">
                <a:solidFill>
                  <a:srgbClr val="13110E"/>
                </a:solidFill>
                <a:latin typeface="Verdana"/>
                <a:ea typeface="+mn-ea"/>
                <a:cs typeface="Verdan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kern="0" dirty="0">
                <a:solidFill>
                  <a:srgbClr val="0070C0"/>
                </a:solidFill>
                <a:latin typeface="+mn-lt"/>
              </a:rPr>
              <a:t>Indoor Temperature</a:t>
            </a:r>
          </a:p>
          <a:p>
            <a:endParaRPr lang="en-US" kern="0" dirty="0">
              <a:latin typeface="+mn-lt"/>
            </a:endParaRPr>
          </a:p>
          <a:p>
            <a:endParaRPr lang="en-US" kern="0" dirty="0">
              <a:latin typeface="+mn-lt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BD7069-0642-EBEE-1670-5A3336894977}"/>
              </a:ext>
            </a:extLst>
          </p:cNvPr>
          <p:cNvSpPr txBox="1">
            <a:spLocks/>
          </p:cNvSpPr>
          <p:nvPr/>
        </p:nvSpPr>
        <p:spPr>
          <a:xfrm>
            <a:off x="10972794" y="5567004"/>
            <a:ext cx="5769979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00" b="0" i="0">
                <a:solidFill>
                  <a:srgbClr val="13110E"/>
                </a:solidFill>
                <a:latin typeface="Verdana"/>
                <a:ea typeface="+mn-ea"/>
                <a:cs typeface="Verdan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kern="0" dirty="0">
                <a:solidFill>
                  <a:srgbClr val="0070C0"/>
                </a:solidFill>
                <a:latin typeface="+mn-lt"/>
              </a:rPr>
              <a:t>Lighting Conditions</a:t>
            </a:r>
          </a:p>
          <a:p>
            <a:endParaRPr lang="en-US" kern="0" dirty="0">
              <a:latin typeface="+mn-lt"/>
            </a:endParaRPr>
          </a:p>
          <a:p>
            <a:endParaRPr lang="en-US" kern="0" dirty="0">
              <a:latin typeface="+mn-lt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8266FA1-7044-DC0E-EEEF-1F2797A32424}"/>
              </a:ext>
            </a:extLst>
          </p:cNvPr>
          <p:cNvSpPr txBox="1">
            <a:spLocks/>
          </p:cNvSpPr>
          <p:nvPr/>
        </p:nvSpPr>
        <p:spPr>
          <a:xfrm>
            <a:off x="10972794" y="7693354"/>
            <a:ext cx="6502400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00" b="0" i="0">
                <a:solidFill>
                  <a:srgbClr val="13110E"/>
                </a:solidFill>
                <a:latin typeface="Verdana"/>
                <a:ea typeface="+mn-ea"/>
                <a:cs typeface="Verdan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kern="0" dirty="0">
                <a:solidFill>
                  <a:srgbClr val="0070C0"/>
                </a:solidFill>
                <a:latin typeface="+mn-lt"/>
              </a:rPr>
              <a:t>Workplace Health and Safety </a:t>
            </a:r>
          </a:p>
          <a:p>
            <a:r>
              <a:rPr lang="en-US" sz="3200" kern="0" dirty="0">
                <a:solidFill>
                  <a:srgbClr val="0070C0"/>
                </a:solidFill>
                <a:latin typeface="+mn-lt"/>
              </a:rPr>
              <a:t>   (e.g., Noise, Vibration) </a:t>
            </a:r>
          </a:p>
          <a:p>
            <a:endParaRPr lang="en-US" kern="0" dirty="0"/>
          </a:p>
          <a:p>
            <a:endParaRPr lang="en-US" kern="0" dirty="0"/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6299AB9A-A6A5-D936-D43B-C0F3694F84F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7183873"/>
            <a:ext cx="3232362" cy="310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26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8D8F4-331C-5B1F-B77B-C421195FE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1148" y="484034"/>
            <a:ext cx="11671069" cy="1077218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dirty="0">
                <a:solidFill>
                  <a:srgbClr val="4171C4"/>
                </a:solidFill>
                <a:latin typeface="+mj-lt"/>
              </a:rPr>
              <a:t>Formula for Success</a:t>
            </a:r>
          </a:p>
        </p:txBody>
      </p:sp>
      <p:grpSp>
        <p:nvGrpSpPr>
          <p:cNvPr id="4" name="object 2">
            <a:extLst>
              <a:ext uri="{FF2B5EF4-FFF2-40B4-BE49-F238E27FC236}">
                <a16:creationId xmlns:a16="http://schemas.microsoft.com/office/drawing/2014/main" id="{47FF0690-5FB3-B30A-EFF4-F52663EA8464}"/>
              </a:ext>
            </a:extLst>
          </p:cNvPr>
          <p:cNvGrpSpPr/>
          <p:nvPr/>
        </p:nvGrpSpPr>
        <p:grpSpPr>
          <a:xfrm>
            <a:off x="1" y="0"/>
            <a:ext cx="6190938" cy="10287000"/>
            <a:chOff x="0" y="0"/>
            <a:chExt cx="7011034" cy="10287000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5865BB1F-40E4-745C-CCD9-8077B5C1065C}"/>
                </a:ext>
              </a:extLst>
            </p:cNvPr>
            <p:cNvSpPr/>
            <p:nvPr/>
          </p:nvSpPr>
          <p:spPr>
            <a:xfrm>
              <a:off x="0" y="0"/>
              <a:ext cx="7011034" cy="10287000"/>
            </a:xfrm>
            <a:custGeom>
              <a:avLst/>
              <a:gdLst/>
              <a:ahLst/>
              <a:cxnLst/>
              <a:rect l="l" t="t" r="r" b="b"/>
              <a:pathLst>
                <a:path w="7011034" h="10287000">
                  <a:moveTo>
                    <a:pt x="7010622" y="10286998"/>
                  </a:moveTo>
                  <a:lnTo>
                    <a:pt x="0" y="10286998"/>
                  </a:lnTo>
                  <a:lnTo>
                    <a:pt x="0" y="0"/>
                  </a:lnTo>
                  <a:lnTo>
                    <a:pt x="7010622" y="0"/>
                  </a:lnTo>
                  <a:lnTo>
                    <a:pt x="7010622" y="10286998"/>
                  </a:lnTo>
                  <a:close/>
                </a:path>
              </a:pathLst>
            </a:custGeom>
            <a:solidFill>
              <a:srgbClr val="4F86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5D854D9D-CE37-8BBB-32F9-293087C8D0F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183872"/>
              <a:ext cx="3232362" cy="3103126"/>
            </a:xfrm>
            <a:prstGeom prst="rect">
              <a:avLst/>
            </a:prstGeom>
          </p:spPr>
        </p:pic>
      </p:grp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9901B64B-05E0-6E5E-AA50-88B2E88E2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926585"/>
              </p:ext>
            </p:extLst>
          </p:nvPr>
        </p:nvGraphicFramePr>
        <p:xfrm>
          <a:off x="6580682" y="2323684"/>
          <a:ext cx="12192000" cy="7593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1074741237"/>
                    </a:ext>
                  </a:extLst>
                </a:gridCol>
              </a:tblGrid>
              <a:tr h="4003673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4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015368"/>
                  </a:ext>
                </a:extLst>
              </a:tr>
              <a:tr h="3589375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017967"/>
                  </a:ext>
                </a:extLst>
              </a:tr>
            </a:tbl>
          </a:graphicData>
        </a:graphic>
      </p:graphicFrame>
      <p:sp>
        <p:nvSpPr>
          <p:cNvPr id="15" name="object 9">
            <a:extLst>
              <a:ext uri="{FF2B5EF4-FFF2-40B4-BE49-F238E27FC236}">
                <a16:creationId xmlns:a16="http://schemas.microsoft.com/office/drawing/2014/main" id="{2353EDF8-C06C-FD65-3751-209DCF4EBAB1}"/>
              </a:ext>
            </a:extLst>
          </p:cNvPr>
          <p:cNvSpPr txBox="1">
            <a:spLocks/>
          </p:cNvSpPr>
          <p:nvPr/>
        </p:nvSpPr>
        <p:spPr>
          <a:xfrm>
            <a:off x="741275" y="545910"/>
            <a:ext cx="5204918" cy="2030684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>
            <a:lvl1pPr>
              <a:defRPr sz="2700" b="0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715"/>
              </a:spcBef>
            </a:pPr>
            <a:r>
              <a:rPr lang="en-US" sz="6300" b="1" kern="0" spc="114" dirty="0">
                <a:solidFill>
                  <a:srgbClr val="FFFFFF"/>
                </a:solidFill>
                <a:latin typeface="+mj-lt"/>
              </a:rPr>
              <a:t>Other Initiatives</a:t>
            </a:r>
            <a:endParaRPr lang="en-US" sz="6300" b="1" u="sng" kern="0" dirty="0">
              <a:latin typeface="+mj-lt"/>
            </a:endParaRPr>
          </a:p>
        </p:txBody>
      </p:sp>
      <p:pic>
        <p:nvPicPr>
          <p:cNvPr id="9" name="Picture 8" descr="Diagram, venn diagram&#10;&#10;Description automatically generated">
            <a:extLst>
              <a:ext uri="{FF2B5EF4-FFF2-40B4-BE49-F238E27FC236}">
                <a16:creationId xmlns:a16="http://schemas.microsoft.com/office/drawing/2014/main" id="{5E247A52-0BF7-E25A-4669-F8B6E5BA8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91" y="2078785"/>
            <a:ext cx="9752381" cy="7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93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011034" cy="10287000"/>
            <a:chOff x="0" y="0"/>
            <a:chExt cx="7011034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011034" cy="10287000"/>
            </a:xfrm>
            <a:custGeom>
              <a:avLst/>
              <a:gdLst/>
              <a:ahLst/>
              <a:cxnLst/>
              <a:rect l="l" t="t" r="r" b="b"/>
              <a:pathLst>
                <a:path w="7011034" h="10287000">
                  <a:moveTo>
                    <a:pt x="7010622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7010622" y="0"/>
                  </a:lnTo>
                  <a:lnTo>
                    <a:pt x="7010622" y="10286999"/>
                  </a:lnTo>
                  <a:close/>
                </a:path>
              </a:pathLst>
            </a:custGeom>
            <a:solidFill>
              <a:srgbClr val="4F86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183873"/>
              <a:ext cx="3232362" cy="310312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02BDBFA-B2A1-FE17-D0D9-C27504B2C403}"/>
              </a:ext>
            </a:extLst>
          </p:cNvPr>
          <p:cNvSpPr txBox="1"/>
          <p:nvPr/>
        </p:nvSpPr>
        <p:spPr>
          <a:xfrm>
            <a:off x="7619019" y="1584186"/>
            <a:ext cx="94917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4171C4"/>
                </a:solidFill>
                <a:latin typeface="+mj-lt"/>
              </a:rPr>
              <a:t>Remember to Stay Tuned: </a:t>
            </a:r>
          </a:p>
          <a:p>
            <a:endParaRPr lang="en-US" sz="4000" b="1" dirty="0">
              <a:solidFill>
                <a:srgbClr val="4171C4"/>
              </a:solidFill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latin typeface="+mj-lt"/>
              </a:rPr>
              <a:t>Part 2: Office Ergonomics (Office/WFH)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latin typeface="+mj-lt"/>
              </a:rPr>
              <a:t>Part 3: Non-Office Ergonomics</a:t>
            </a:r>
            <a:endParaRPr lang="en-US" sz="40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598702-2C31-185F-CE37-BC3ABDD09F55}"/>
              </a:ext>
            </a:extLst>
          </p:cNvPr>
          <p:cNvSpPr txBox="1">
            <a:spLocks/>
          </p:cNvSpPr>
          <p:nvPr/>
        </p:nvSpPr>
        <p:spPr>
          <a:xfrm>
            <a:off x="242162" y="895311"/>
            <a:ext cx="5769979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en-US" sz="5400" b="1" kern="0" dirty="0">
                <a:solidFill>
                  <a:schemeClr val="bg1"/>
                </a:solidFill>
              </a:rPr>
              <a:t>Coming Soon!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FD089A-E821-A5B2-0F2A-23E0BEDF8262}"/>
              </a:ext>
            </a:extLst>
          </p:cNvPr>
          <p:cNvSpPr txBox="1"/>
          <p:nvPr/>
        </p:nvSpPr>
        <p:spPr>
          <a:xfrm>
            <a:off x="7619020" y="5048483"/>
            <a:ext cx="94917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4171C4"/>
                </a:solidFill>
              </a:rPr>
              <a:t>Sign Up to Learn:</a:t>
            </a:r>
          </a:p>
          <a:p>
            <a:endParaRPr lang="en-US" sz="3600" b="1" dirty="0">
              <a:solidFill>
                <a:srgbClr val="4171C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Proper Work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Ergonomically Friendly Work Setups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Steps to Injury Prevention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Escalating MSD Concerns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More! </a:t>
            </a:r>
          </a:p>
        </p:txBody>
      </p:sp>
    </p:spTree>
    <p:extLst>
      <p:ext uri="{BB962C8B-B14F-4D97-AF65-F5344CB8AC3E}">
        <p14:creationId xmlns:p14="http://schemas.microsoft.com/office/powerpoint/2010/main" val="1544626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011034" cy="10287000"/>
            <a:chOff x="0" y="0"/>
            <a:chExt cx="7011034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011034" cy="10287000"/>
            </a:xfrm>
            <a:custGeom>
              <a:avLst/>
              <a:gdLst/>
              <a:ahLst/>
              <a:cxnLst/>
              <a:rect l="l" t="t" r="r" b="b"/>
              <a:pathLst>
                <a:path w="7011034" h="10287000">
                  <a:moveTo>
                    <a:pt x="7010622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7010622" y="0"/>
                  </a:lnTo>
                  <a:lnTo>
                    <a:pt x="7010622" y="10286999"/>
                  </a:lnTo>
                  <a:close/>
                </a:path>
              </a:pathLst>
            </a:custGeom>
            <a:solidFill>
              <a:srgbClr val="4F86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183873"/>
              <a:ext cx="3232362" cy="310312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35995" y="542162"/>
            <a:ext cx="5876924" cy="58769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78472" y="850103"/>
            <a:ext cx="605409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415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Questions?</a:t>
            </a:r>
            <a:endParaRPr sz="5400" b="1" dirty="0">
              <a:solidFill>
                <a:schemeClr val="bg1"/>
              </a:solidFill>
              <a:latin typeface="+mj-lt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BF8E59-252B-411A-47A3-7D812EFC850D}"/>
              </a:ext>
            </a:extLst>
          </p:cNvPr>
          <p:cNvSpPr txBox="1"/>
          <p:nvPr/>
        </p:nvSpPr>
        <p:spPr>
          <a:xfrm>
            <a:off x="12674457" y="7194849"/>
            <a:ext cx="53713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Patrick Naffah</a:t>
            </a:r>
          </a:p>
          <a:p>
            <a:pPr algn="ctr"/>
            <a:r>
              <a:rPr lang="en-US" sz="3600" dirty="0"/>
              <a:t>Patrick@atechinc.net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B97CD6-6BAF-C56E-0D14-5F47EE83D3CF}"/>
              </a:ext>
            </a:extLst>
          </p:cNvPr>
          <p:cNvSpPr txBox="1"/>
          <p:nvPr/>
        </p:nvSpPr>
        <p:spPr>
          <a:xfrm>
            <a:off x="7704703" y="7184487"/>
            <a:ext cx="53713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Kai Chiu</a:t>
            </a:r>
          </a:p>
          <a:p>
            <a:pPr algn="ctr"/>
            <a:r>
              <a:rPr lang="en-US" sz="3600" dirty="0">
                <a:latin typeface="+mj-lt"/>
              </a:rPr>
              <a:t>Kai@atechinc.net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2BDBFA-B2A1-FE17-D0D9-C27504B2C403}"/>
              </a:ext>
            </a:extLst>
          </p:cNvPr>
          <p:cNvSpPr txBox="1"/>
          <p:nvPr/>
        </p:nvSpPr>
        <p:spPr>
          <a:xfrm>
            <a:off x="7011034" y="8825587"/>
            <a:ext cx="112769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Contact us with any health and safety questions! </a:t>
            </a:r>
            <a:endParaRPr lang="en-US" sz="36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A33F8-8F55-4B5C-8202-629038FA9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25924" y="1758809"/>
            <a:ext cx="11229312" cy="2092881"/>
          </a:xfrm>
        </p:spPr>
        <p:txBody>
          <a:bodyPr/>
          <a:lstStyle/>
          <a:p>
            <a:pPr marL="457200" indent="-457200" algn="l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  <a:latin typeface="+mj-lt"/>
              </a:rPr>
              <a:t>A full-service environmental engineering, hydrogeology, and environmental health &amp; safety consulting firm: </a:t>
            </a:r>
          </a:p>
          <a:p>
            <a:pPr algn="l"/>
            <a:endParaRPr lang="en-US" sz="4000" dirty="0"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4000" dirty="0">
              <a:latin typeface="+mj-lt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BD903838-712A-41EC-A898-B3C4CC4E35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A8FDAF-8D16-46E0-8FFA-9B825E686B01}"/>
              </a:ext>
            </a:extLst>
          </p:cNvPr>
          <p:cNvSpPr txBox="1">
            <a:spLocks/>
          </p:cNvSpPr>
          <p:nvPr/>
        </p:nvSpPr>
        <p:spPr>
          <a:xfrm>
            <a:off x="1240931" y="193898"/>
            <a:ext cx="3802957" cy="67710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2700" b="0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en-US" sz="4400" kern="0" dirty="0">
                <a:solidFill>
                  <a:schemeClr val="bg1"/>
                </a:solidFill>
                <a:latin typeface="+mj-lt"/>
              </a:rPr>
              <a:t>Presenters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38399866-E3F6-43DE-91DD-5FCC6BCB5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32609"/>
            <a:ext cx="7504191" cy="1258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5EA7A7-D5A9-8C07-6AFC-F8C203709A47}"/>
              </a:ext>
            </a:extLst>
          </p:cNvPr>
          <p:cNvSpPr txBox="1"/>
          <p:nvPr/>
        </p:nvSpPr>
        <p:spPr>
          <a:xfrm>
            <a:off x="456717" y="8786591"/>
            <a:ext cx="5371381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Patrick Naffah, CIH is A-Tech’s Senior Industrial Hygienist with over 7 years of experience in the industry.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8D214C-4763-282A-C0AF-5882AC4BF3F7}"/>
              </a:ext>
            </a:extLst>
          </p:cNvPr>
          <p:cNvSpPr txBox="1"/>
          <p:nvPr/>
        </p:nvSpPr>
        <p:spPr>
          <a:xfrm>
            <a:off x="576552" y="3919145"/>
            <a:ext cx="5371381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+mj-lt"/>
              </a:rPr>
              <a:t>Kai Chiu, 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+mj-lt"/>
              </a:rPr>
              <a:t>PE, CSP, CIH, CPE, CPCU, MBA is 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an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+mj-lt"/>
              </a:rPr>
              <a:t> Environmental Health and Safety Professional with over 30 years of experience in the industry.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8B3DB7E-0E9B-3ED3-C4DD-F599CA908968}"/>
              </a:ext>
            </a:extLst>
          </p:cNvPr>
          <p:cNvSpPr txBox="1">
            <a:spLocks/>
          </p:cNvSpPr>
          <p:nvPr/>
        </p:nvSpPr>
        <p:spPr>
          <a:xfrm>
            <a:off x="8621372" y="4610529"/>
            <a:ext cx="7238416" cy="1132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53535"/>
              </a:buClr>
              <a:buFont typeface="Wingdings 3" charset="2"/>
              <a:buNone/>
            </a:pPr>
            <a:r>
              <a:rPr lang="en-US" sz="5400" b="1" dirty="0">
                <a:ln w="22225">
                  <a:solidFill>
                    <a:srgbClr val="31B4E6">
                      <a:lumMod val="50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Century Gothic" panose="020B0502020202020204"/>
              </a:rPr>
              <a:t>Ergonomics Experts</a:t>
            </a:r>
          </a:p>
          <a:p>
            <a:pPr marL="0" indent="0">
              <a:buClr>
                <a:srgbClr val="353535"/>
              </a:buClr>
              <a:buFont typeface="Wingdings 3" charset="2"/>
              <a:buNone/>
            </a:pPr>
            <a:endParaRPr lang="en-US" sz="2400" b="1" dirty="0">
              <a:ln w="22225">
                <a:solidFill>
                  <a:srgbClr val="31B4E6">
                    <a:lumMod val="50000"/>
                  </a:srgbClr>
                </a:solidFill>
                <a:prstDash val="solid"/>
              </a:ln>
              <a:solidFill>
                <a:srgbClr val="31B4E6">
                  <a:lumMod val="75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B89428-5246-4D26-11A8-3066076E60E7}"/>
              </a:ext>
            </a:extLst>
          </p:cNvPr>
          <p:cNvSpPr txBox="1"/>
          <p:nvPr/>
        </p:nvSpPr>
        <p:spPr>
          <a:xfrm>
            <a:off x="6977947" y="2726823"/>
            <a:ext cx="6197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Founded in 2002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4 Offices in the Western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85+ Employees</a:t>
            </a:r>
          </a:p>
        </p:txBody>
      </p:sp>
      <p:pic>
        <p:nvPicPr>
          <p:cNvPr id="17" name="Picture 16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962B1ABA-78C0-35AA-D6A3-B3BC1D75A1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15"/>
          <a:stretch/>
        </p:blipFill>
        <p:spPr>
          <a:xfrm>
            <a:off x="1883488" y="1140887"/>
            <a:ext cx="2540001" cy="2516097"/>
          </a:xfrm>
          <a:prstGeom prst="rect">
            <a:avLst/>
          </a:prstGeom>
        </p:spPr>
      </p:pic>
      <p:pic>
        <p:nvPicPr>
          <p:cNvPr id="19" name="Picture 18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18C47173-6E1C-CF28-6E26-2112D8E694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" t="4296" r="-438" b="22935"/>
          <a:stretch/>
        </p:blipFill>
        <p:spPr>
          <a:xfrm>
            <a:off x="1883488" y="5658943"/>
            <a:ext cx="2528919" cy="27603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D3DE58-B0C0-0581-6A07-54D2CDEA04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81" y="6190296"/>
            <a:ext cx="10327305" cy="344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84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457200" y="832703"/>
            <a:ext cx="6252882" cy="15836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61975">
              <a:lnSpc>
                <a:spcPct val="108300"/>
              </a:lnSpc>
              <a:spcBef>
                <a:spcPts val="95"/>
              </a:spcBef>
            </a:pPr>
            <a:r>
              <a:rPr lang="en-US" sz="4800" b="1" spc="-100" dirty="0">
                <a:solidFill>
                  <a:srgbClr val="FFFFFF"/>
                </a:solidFill>
                <a:latin typeface="+mj-lt"/>
                <a:cs typeface="Verdana"/>
              </a:rPr>
              <a:t>Illustrated Example</a:t>
            </a:r>
          </a:p>
          <a:p>
            <a:pPr marL="12700" marR="561975">
              <a:lnSpc>
                <a:spcPct val="108300"/>
              </a:lnSpc>
              <a:spcBef>
                <a:spcPts val="95"/>
              </a:spcBef>
            </a:pPr>
            <a:r>
              <a:rPr lang="en-US" sz="4800" b="1" spc="-100" dirty="0">
                <a:solidFill>
                  <a:srgbClr val="FFFFFF"/>
                </a:solidFill>
                <a:latin typeface="+mj-lt"/>
                <a:cs typeface="Verdana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FD56E8-7C87-8D15-9721-B3C4B5AE2976}"/>
              </a:ext>
            </a:extLst>
          </p:cNvPr>
          <p:cNvSpPr txBox="1"/>
          <p:nvPr/>
        </p:nvSpPr>
        <p:spPr>
          <a:xfrm>
            <a:off x="7498080" y="670559"/>
            <a:ext cx="1033272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Lessons Learned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Early Intervention/Quick Response is Key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Evaluation by Certified Professional Ergonomist (CPE)</a:t>
            </a:r>
          </a:p>
          <a:p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b="1" i="1" dirty="0">
                <a:solidFill>
                  <a:srgbClr val="0070C0"/>
                </a:solidFill>
              </a:rPr>
              <a:t>Results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Cost Savings (e.g., Reduce/Defend Worker’s Comp Claims)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Improve Morale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Maintain Productivity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Injury Prevention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" name="object 6">
            <a:extLst>
              <a:ext uri="{FF2B5EF4-FFF2-40B4-BE49-F238E27FC236}">
                <a16:creationId xmlns:a16="http://schemas.microsoft.com/office/drawing/2014/main" id="{FF467ADB-1011-3DDD-C35E-4206FAC7C6CF}"/>
              </a:ext>
            </a:extLst>
          </p:cNvPr>
          <p:cNvSpPr txBox="1"/>
          <p:nvPr/>
        </p:nvSpPr>
        <p:spPr>
          <a:xfrm>
            <a:off x="457200" y="832703"/>
            <a:ext cx="6252882" cy="15836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61975">
              <a:lnSpc>
                <a:spcPct val="108300"/>
              </a:lnSpc>
              <a:spcBef>
                <a:spcPts val="95"/>
              </a:spcBef>
            </a:pPr>
            <a:r>
              <a:rPr lang="en-US" sz="4800" b="1" spc="-100" dirty="0">
                <a:solidFill>
                  <a:srgbClr val="FFFFFF"/>
                </a:solidFill>
                <a:latin typeface="+mj-lt"/>
                <a:cs typeface="Verdana"/>
              </a:rPr>
              <a:t>Lessons Learned</a:t>
            </a:r>
          </a:p>
          <a:p>
            <a:pPr marL="12700" marR="561975">
              <a:lnSpc>
                <a:spcPct val="108300"/>
              </a:lnSpc>
              <a:spcBef>
                <a:spcPts val="95"/>
              </a:spcBef>
            </a:pPr>
            <a:r>
              <a:rPr lang="en-US" sz="4800" b="1" spc="-100" dirty="0">
                <a:solidFill>
                  <a:srgbClr val="FFFFFF"/>
                </a:solidFill>
                <a:latin typeface="+mj-lt"/>
                <a:cs typeface="Verdana"/>
              </a:rPr>
              <a:t> </a:t>
            </a:r>
          </a:p>
        </p:txBody>
      </p:sp>
      <p:pic>
        <p:nvPicPr>
          <p:cNvPr id="1026" name="Picture 2" descr="15 Easy Ways to Encourage Healthy Employees - APRO">
            <a:extLst>
              <a:ext uri="{FF2B5EF4-FFF2-40B4-BE49-F238E27FC236}">
                <a16:creationId xmlns:a16="http://schemas.microsoft.com/office/drawing/2014/main" id="{599F0D14-0DB5-974A-6D52-077E29B56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80" y="5774905"/>
            <a:ext cx="5222543" cy="24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8 Money Saving Tips to Try in 2020 | The Muse">
            <a:extLst>
              <a:ext uri="{FF2B5EF4-FFF2-40B4-BE49-F238E27FC236}">
                <a16:creationId xmlns:a16="http://schemas.microsoft.com/office/drawing/2014/main" id="{56AD90B7-545C-6C4A-A4BB-5863188EE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7925" y="5774905"/>
            <a:ext cx="5002861" cy="24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239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90150" y="-25758"/>
            <a:ext cx="6400798" cy="10287000"/>
            <a:chOff x="0" y="0"/>
            <a:chExt cx="7011034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011034" cy="10287000"/>
            </a:xfrm>
            <a:custGeom>
              <a:avLst/>
              <a:gdLst/>
              <a:ahLst/>
              <a:cxnLst/>
              <a:rect l="l" t="t" r="r" b="b"/>
              <a:pathLst>
                <a:path w="7011034" h="10287000">
                  <a:moveTo>
                    <a:pt x="7010622" y="10286998"/>
                  </a:moveTo>
                  <a:lnTo>
                    <a:pt x="0" y="10286998"/>
                  </a:lnTo>
                  <a:lnTo>
                    <a:pt x="0" y="0"/>
                  </a:lnTo>
                  <a:lnTo>
                    <a:pt x="7010622" y="0"/>
                  </a:lnTo>
                  <a:lnTo>
                    <a:pt x="7010622" y="10286998"/>
                  </a:lnTo>
                  <a:close/>
                </a:path>
              </a:pathLst>
            </a:custGeom>
            <a:solidFill>
              <a:srgbClr val="4F86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183872"/>
              <a:ext cx="3232362" cy="3103126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6000" y="916941"/>
            <a:ext cx="4470400" cy="2030684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lang="en-US" sz="6300" b="1" spc="114" dirty="0">
                <a:solidFill>
                  <a:srgbClr val="FFFFFF"/>
                </a:solidFill>
                <a:latin typeface="+mj-lt"/>
              </a:rPr>
              <a:t>Today’s</a:t>
            </a:r>
            <a:br>
              <a:rPr lang="en-US" sz="6300" b="1" spc="114" dirty="0">
                <a:solidFill>
                  <a:srgbClr val="FFFFFF"/>
                </a:solidFill>
                <a:latin typeface="+mj-lt"/>
              </a:rPr>
            </a:br>
            <a:r>
              <a:rPr lang="en-US" sz="6300" b="1" spc="114" dirty="0">
                <a:solidFill>
                  <a:srgbClr val="FFFFFF"/>
                </a:solidFill>
                <a:latin typeface="+mj-lt"/>
              </a:rPr>
              <a:t>Topics </a:t>
            </a:r>
            <a:endParaRPr sz="6300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9F9A94-A2A4-4FE4-83E9-364FC82F328A}"/>
              </a:ext>
            </a:extLst>
          </p:cNvPr>
          <p:cNvSpPr txBox="1"/>
          <p:nvPr/>
        </p:nvSpPr>
        <p:spPr>
          <a:xfrm>
            <a:off x="6592550" y="1121070"/>
            <a:ext cx="11654971" cy="84330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3600" b="1" dirty="0">
                <a:solidFill>
                  <a:srgbClr val="0070C0"/>
                </a:solidFill>
              </a:rPr>
              <a:t>What is Ergonomics?</a:t>
            </a:r>
            <a:endParaRPr lang="en-US" sz="3600" b="1" dirty="0">
              <a:solidFill>
                <a:srgbClr val="0070C0"/>
              </a:solidFill>
              <a:cs typeface="Calibri"/>
            </a:endParaRP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3600" b="1" dirty="0">
                <a:solidFill>
                  <a:srgbClr val="0070C0"/>
                </a:solidFill>
              </a:rPr>
              <a:t>Historical and Modern-Day Ergonomics</a:t>
            </a:r>
            <a:endParaRPr lang="en-US" sz="3600" b="1" dirty="0">
              <a:solidFill>
                <a:srgbClr val="0070C0"/>
              </a:solidFill>
              <a:cs typeface="Calibri"/>
            </a:endParaRP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3600" b="1" dirty="0">
                <a:solidFill>
                  <a:srgbClr val="0070C0"/>
                </a:solidFill>
              </a:rPr>
              <a:t>Ergonomics Categories:</a:t>
            </a:r>
            <a:endParaRPr lang="en-US" sz="3600" b="1" dirty="0">
              <a:solidFill>
                <a:srgbClr val="0070C0"/>
              </a:solidFill>
              <a:cs typeface="Calibri"/>
            </a:endParaRPr>
          </a:p>
          <a:p>
            <a:pPr marL="971550" lvl="1" indent="-514350">
              <a:spcBef>
                <a:spcPts val="1200"/>
              </a:spcBef>
              <a:buFont typeface="+mj-lt"/>
              <a:buAutoNum type="alphaLcParenR"/>
            </a:pPr>
            <a:r>
              <a:rPr lang="en-US" sz="3600" dirty="0">
                <a:solidFill>
                  <a:srgbClr val="0070C0"/>
                </a:solidFill>
              </a:rPr>
              <a:t>Macro Ergonomics: </a:t>
            </a:r>
            <a:endParaRPr lang="en-US" sz="3600" dirty="0">
              <a:solidFill>
                <a:srgbClr val="0070C0"/>
              </a:solidFill>
              <a:cs typeface="Calibri"/>
            </a:endParaRPr>
          </a:p>
          <a:p>
            <a:pPr marL="1485900" lvl="2" indent="-571500">
              <a:spcBef>
                <a:spcPts val="1200"/>
              </a:spcBef>
              <a:buFont typeface="Arial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Work Systems</a:t>
            </a:r>
          </a:p>
          <a:p>
            <a:pPr marL="1485900" lvl="2" indent="-571500">
              <a:spcBef>
                <a:spcPts val="1200"/>
              </a:spcBef>
              <a:buFont typeface="Arial"/>
              <a:buChar char="•"/>
            </a:pPr>
            <a:r>
              <a:rPr lang="en-US" sz="3600" dirty="0">
                <a:solidFill>
                  <a:srgbClr val="0070C0"/>
                </a:solidFill>
                <a:ea typeface="+mn-lt"/>
                <a:cs typeface="+mn-lt"/>
              </a:rPr>
              <a:t>Organization/Management</a:t>
            </a:r>
          </a:p>
          <a:p>
            <a:pPr marL="971550" lvl="1" indent="-514350">
              <a:spcBef>
                <a:spcPts val="1200"/>
              </a:spcBef>
              <a:buAutoNum type="alphaLcParenR"/>
            </a:pPr>
            <a:r>
              <a:rPr lang="en-US" sz="3600" dirty="0">
                <a:solidFill>
                  <a:srgbClr val="0070C0"/>
                </a:solidFill>
                <a:ea typeface="+mn-lt"/>
                <a:cs typeface="+mn-lt"/>
              </a:rPr>
              <a:t>Micro Ergonomics</a:t>
            </a:r>
            <a:r>
              <a:rPr lang="en-US" sz="3600" dirty="0">
                <a:solidFill>
                  <a:srgbClr val="0070C0"/>
                </a:solidFill>
              </a:rPr>
              <a:t>: </a:t>
            </a:r>
            <a:endParaRPr lang="en-US" sz="3600" dirty="0">
              <a:solidFill>
                <a:srgbClr val="0070C0"/>
              </a:solidFill>
              <a:cs typeface="Calibri"/>
            </a:endParaRPr>
          </a:p>
          <a:p>
            <a:pPr marL="1485900" lvl="2" indent="-571500">
              <a:spcBef>
                <a:spcPts val="1200"/>
              </a:spcBef>
              <a:buFont typeface="Arial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Workstation Design</a:t>
            </a:r>
          </a:p>
          <a:p>
            <a:pPr marL="1485900" lvl="2" indent="-571500">
              <a:spcBef>
                <a:spcPts val="1200"/>
              </a:spcBef>
              <a:buFont typeface="Arial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Body Mechanics</a:t>
            </a:r>
          </a:p>
          <a:p>
            <a:pPr marL="1485900" lvl="2" indent="-571500">
              <a:spcBef>
                <a:spcPts val="1200"/>
              </a:spcBef>
              <a:buFont typeface="Arial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Minimize MSD</a:t>
            </a:r>
            <a:endParaRPr lang="en-US" sz="3600" dirty="0">
              <a:solidFill>
                <a:srgbClr val="0070C0"/>
              </a:solidFill>
              <a:cs typeface="Calibri"/>
            </a:endParaRPr>
          </a:p>
          <a:p>
            <a:pPr marL="742950" indent="-742950">
              <a:spcBef>
                <a:spcPts val="1200"/>
              </a:spcBef>
              <a:buAutoNum type="arabicPeriod" startAt="4"/>
            </a:pPr>
            <a:r>
              <a:rPr lang="en-US" sz="3600" b="1" dirty="0">
                <a:solidFill>
                  <a:srgbClr val="0070C0"/>
                </a:solidFill>
                <a:cs typeface="Calibri"/>
              </a:rPr>
              <a:t>Potential Consequences of Poorly Designed Workstation</a:t>
            </a:r>
          </a:p>
          <a:p>
            <a:pPr marL="742950" indent="-742950">
              <a:spcBef>
                <a:spcPts val="1200"/>
              </a:spcBef>
              <a:buAutoNum type="arabicPeriod" startAt="4"/>
            </a:pPr>
            <a:r>
              <a:rPr lang="en-US" sz="3600" b="1" dirty="0">
                <a:solidFill>
                  <a:srgbClr val="0070C0"/>
                </a:solidFill>
                <a:cs typeface="Calibri"/>
              </a:rPr>
              <a:t>Other Considerations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289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520163" y="1317795"/>
            <a:ext cx="5665020" cy="945772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lang="en-US" sz="5600" b="1" spc="195" dirty="0">
                <a:solidFill>
                  <a:srgbClr val="FFFFFF"/>
                </a:solidFill>
                <a:latin typeface="+mj-lt"/>
                <a:cs typeface="Verdana"/>
              </a:rPr>
              <a:t>What’s Next?</a:t>
            </a:r>
            <a:endParaRPr sz="5600" b="1" dirty="0">
              <a:latin typeface="+mj-lt"/>
              <a:cs typeface="Verdan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D228A5-510E-E023-C9D4-BD9E052E9445}"/>
              </a:ext>
            </a:extLst>
          </p:cNvPr>
          <p:cNvSpPr txBox="1"/>
          <p:nvPr/>
        </p:nvSpPr>
        <p:spPr>
          <a:xfrm>
            <a:off x="7034794" y="102082"/>
            <a:ext cx="10115754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800" dirty="0"/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/>
              <a:t>Part 2: Office Ergonomics (Office &amp; WFH)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/>
              <a:t>Part 3: Non-Office Ergonomics</a:t>
            </a:r>
          </a:p>
          <a:p>
            <a:pPr>
              <a:spcBef>
                <a:spcPts val="600"/>
              </a:spcBef>
            </a:pPr>
            <a:endParaRPr lang="en-US" sz="3200" b="1" dirty="0">
              <a:solidFill>
                <a:srgbClr val="5079C7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5079C7"/>
                </a:solidFill>
              </a:rPr>
              <a:t>Parts 2 &amp; 3 Subjects</a:t>
            </a:r>
          </a:p>
          <a:p>
            <a:pPr marL="13716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5079C7"/>
                </a:solidFill>
              </a:rPr>
              <a:t>Protecting Employees</a:t>
            </a:r>
          </a:p>
          <a:p>
            <a:pPr marL="13716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5079C7"/>
                </a:solidFill>
              </a:rPr>
              <a:t>Reducing/Defending Worker’s Comp Claims</a:t>
            </a:r>
          </a:p>
          <a:p>
            <a:pPr marL="13716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5079C7"/>
                </a:solidFill>
              </a:rPr>
              <a:t>Preventing Musculoskeletal Disorders (MSD)</a:t>
            </a:r>
          </a:p>
          <a:p>
            <a:pPr marL="13716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5079C7"/>
              </a:solidFill>
            </a:endParaRPr>
          </a:p>
          <a:p>
            <a:pPr marL="13716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5079C7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5D6DB-87F1-DC5D-19C8-8D55CA258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685" y="5764936"/>
            <a:ext cx="6433260" cy="43073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FAD48C-3D7C-E80C-3481-C3B58DDAA1A4}"/>
              </a:ext>
            </a:extLst>
          </p:cNvPr>
          <p:cNvSpPr txBox="1"/>
          <p:nvPr/>
        </p:nvSpPr>
        <p:spPr>
          <a:xfrm>
            <a:off x="7076441" y="6466778"/>
            <a:ext cx="2029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sz="4000" b="1" dirty="0"/>
              <a:t>Office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B5DBE2-3EB9-BC14-15D4-165DEC39236D}"/>
              </a:ext>
            </a:extLst>
          </p:cNvPr>
          <p:cNvSpPr txBox="1"/>
          <p:nvPr/>
        </p:nvSpPr>
        <p:spPr>
          <a:xfrm>
            <a:off x="6573590" y="8685989"/>
            <a:ext cx="39782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sz="4000" b="1" dirty="0"/>
              <a:t>Non-Office</a:t>
            </a:r>
          </a:p>
        </p:txBody>
      </p:sp>
      <p:sp>
        <p:nvSpPr>
          <p:cNvPr id="5" name="&quot;Not Allowed&quot; Symbol 4">
            <a:extLst>
              <a:ext uri="{FF2B5EF4-FFF2-40B4-BE49-F238E27FC236}">
                <a16:creationId xmlns:a16="http://schemas.microsoft.com/office/drawing/2014/main" id="{9D3CBFC3-8187-1D00-D190-43B34B12F6F7}"/>
              </a:ext>
            </a:extLst>
          </p:cNvPr>
          <p:cNvSpPr/>
          <p:nvPr/>
        </p:nvSpPr>
        <p:spPr>
          <a:xfrm>
            <a:off x="10798587" y="4658786"/>
            <a:ext cx="928956" cy="9332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09D10443-594C-F947-788A-E3E237B3B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84309" y="4611567"/>
            <a:ext cx="1128955" cy="112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2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414948" y="922638"/>
            <a:ext cx="5447284" cy="1807546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lang="en-US" sz="5600" b="1" spc="195" dirty="0">
                <a:solidFill>
                  <a:srgbClr val="FFFFFF"/>
                </a:solidFill>
                <a:latin typeface="+mj-lt"/>
                <a:cs typeface="Verdana"/>
              </a:rPr>
              <a:t>What is Ergonomics? </a:t>
            </a:r>
            <a:endParaRPr lang="en-US" sz="5600" b="1" dirty="0">
              <a:latin typeface="+mj-lt"/>
              <a:cs typeface="Verdan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6E97E9-23CE-460A-B0E3-564552CF529B}"/>
              </a:ext>
            </a:extLst>
          </p:cNvPr>
          <p:cNvSpPr txBox="1"/>
          <p:nvPr/>
        </p:nvSpPr>
        <p:spPr>
          <a:xfrm>
            <a:off x="7586052" y="2412625"/>
            <a:ext cx="10287000" cy="58446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70C0"/>
                </a:solidFill>
              </a:rPr>
              <a:t>Science concerned with designing work settings to efficiently interact (fitting) with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70C0"/>
                </a:solidFill>
              </a:rPr>
              <a:t>Science is typically: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000" dirty="0">
                <a:solidFill>
                  <a:srgbClr val="0070C0"/>
                </a:solidFill>
              </a:rPr>
              <a:t>	(</a:t>
            </a:r>
            <a:r>
              <a:rPr lang="en-US" sz="4000" dirty="0" err="1">
                <a:solidFill>
                  <a:srgbClr val="0070C0"/>
                </a:solidFill>
              </a:rPr>
              <a:t>i</a:t>
            </a:r>
            <a:r>
              <a:rPr lang="en-US" sz="4000" dirty="0">
                <a:solidFill>
                  <a:srgbClr val="0070C0"/>
                </a:solidFill>
              </a:rPr>
              <a:t>) Observable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000" dirty="0">
                <a:solidFill>
                  <a:srgbClr val="0070C0"/>
                </a:solidFill>
              </a:rPr>
              <a:t>	(ii) Quantifiable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000" dirty="0">
                <a:solidFill>
                  <a:srgbClr val="0070C0"/>
                </a:solidFill>
              </a:rPr>
              <a:t>	(iii) Predictable</a:t>
            </a:r>
            <a:r>
              <a:rPr lang="en-US" sz="2600" dirty="0"/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C5E603-5DB1-2212-9F83-A135A30ACC1E}"/>
              </a:ext>
            </a:extLst>
          </p:cNvPr>
          <p:cNvSpPr txBox="1"/>
          <p:nvPr/>
        </p:nvSpPr>
        <p:spPr>
          <a:xfrm>
            <a:off x="7794943" y="573142"/>
            <a:ext cx="961241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</a:rPr>
              <a:t>Ergo (Work) 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Nomics (Study)</a:t>
            </a:r>
            <a:endParaRPr lang="en-US" sz="4800" b="1" dirty="0">
              <a:solidFill>
                <a:srgbClr val="0070C0"/>
              </a:solidFill>
              <a:cs typeface="Calibri"/>
            </a:endParaRPr>
          </a:p>
        </p:txBody>
      </p:sp>
      <p:pic>
        <p:nvPicPr>
          <p:cNvPr id="2050" name="Picture 2" descr="The More You Know': There's More to Know - The Atlantic">
            <a:extLst>
              <a:ext uri="{FF2B5EF4-FFF2-40B4-BE49-F238E27FC236}">
                <a16:creationId xmlns:a16="http://schemas.microsoft.com/office/drawing/2014/main" id="{8A747DB6-F76B-CA6D-E146-07E98FE31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3" b="13828"/>
          <a:stretch/>
        </p:blipFill>
        <p:spPr bwMode="auto">
          <a:xfrm>
            <a:off x="12707936" y="4072656"/>
            <a:ext cx="4535034" cy="255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12 Best Chemistry Set for Kids 2023">
            <a:extLst>
              <a:ext uri="{FF2B5EF4-FFF2-40B4-BE49-F238E27FC236}">
                <a16:creationId xmlns:a16="http://schemas.microsoft.com/office/drawing/2014/main" id="{7BC74FEB-4BB0-70E9-DC4C-5A7C446AB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" b="9988"/>
          <a:stretch/>
        </p:blipFill>
        <p:spPr bwMode="auto">
          <a:xfrm>
            <a:off x="12707936" y="6626297"/>
            <a:ext cx="4535034" cy="255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011034" cy="10287000"/>
            <a:chOff x="0" y="0"/>
            <a:chExt cx="7011034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011034" cy="10287000"/>
            </a:xfrm>
            <a:custGeom>
              <a:avLst/>
              <a:gdLst/>
              <a:ahLst/>
              <a:cxnLst/>
              <a:rect l="l" t="t" r="r" b="b"/>
              <a:pathLst>
                <a:path w="7011034" h="10287000">
                  <a:moveTo>
                    <a:pt x="7010622" y="10286998"/>
                  </a:moveTo>
                  <a:lnTo>
                    <a:pt x="0" y="10286998"/>
                  </a:lnTo>
                  <a:lnTo>
                    <a:pt x="0" y="0"/>
                  </a:lnTo>
                  <a:lnTo>
                    <a:pt x="7010622" y="0"/>
                  </a:lnTo>
                  <a:lnTo>
                    <a:pt x="7010622" y="10286998"/>
                  </a:lnTo>
                  <a:close/>
                </a:path>
              </a:pathLst>
            </a:custGeom>
            <a:solidFill>
              <a:srgbClr val="4F86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183872"/>
              <a:ext cx="3232362" cy="3103126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6000" y="287354"/>
            <a:ext cx="4470400" cy="2030684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lang="en-US" sz="6300" b="1" spc="114" dirty="0">
                <a:solidFill>
                  <a:srgbClr val="FFFFFF"/>
                </a:solidFill>
                <a:latin typeface="+mj-lt"/>
              </a:rPr>
              <a:t>History of Ergonomics</a:t>
            </a:r>
            <a:endParaRPr sz="6300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9F9A94-A2A4-4FE4-83E9-364FC82F328A}"/>
              </a:ext>
            </a:extLst>
          </p:cNvPr>
          <p:cNvSpPr txBox="1"/>
          <p:nvPr/>
        </p:nvSpPr>
        <p:spPr>
          <a:xfrm>
            <a:off x="8027034" y="533589"/>
            <a:ext cx="9556955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70C0"/>
                </a:solidFill>
              </a:rPr>
              <a:t>Legend says it started way back with the pyramids, Great Wall…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0070C0"/>
              </a:solidFill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3074" name="Picture 2" descr="Stephen Anderssen | Dribbble">
            <a:extLst>
              <a:ext uri="{FF2B5EF4-FFF2-40B4-BE49-F238E27FC236}">
                <a16:creationId xmlns:a16="http://schemas.microsoft.com/office/drawing/2014/main" id="{1DAA8724-25F0-601E-1054-B8120F424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047" y="2486116"/>
            <a:ext cx="5086217" cy="341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B5A4D5-089D-6502-B383-B9C5919F9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427" y="6448462"/>
            <a:ext cx="5291838" cy="297665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60968-333F-D5E0-46EC-913972285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9601" y="389437"/>
            <a:ext cx="6978977" cy="553998"/>
          </a:xfrm>
        </p:spPr>
        <p:txBody>
          <a:bodyPr/>
          <a:lstStyle/>
          <a:p>
            <a:r>
              <a:rPr lang="en-US" sz="3600" dirty="0">
                <a:solidFill>
                  <a:srgbClr val="4171C4"/>
                </a:solidFill>
              </a:rPr>
              <a:t>History of Ergonomics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2C96BC-3AFA-DC54-059C-55611822E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04" y="1301782"/>
            <a:ext cx="1903927" cy="14279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A83D18-4456-9501-9062-F85F1BCD9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2928" y="1516381"/>
            <a:ext cx="1213346" cy="121334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C81B5A-F62D-1963-5D42-802A554EE1C8}"/>
              </a:ext>
            </a:extLst>
          </p:cNvPr>
          <p:cNvCxnSpPr>
            <a:cxnSpLocks/>
          </p:cNvCxnSpPr>
          <p:nvPr/>
        </p:nvCxnSpPr>
        <p:spPr>
          <a:xfrm>
            <a:off x="8502654" y="2825149"/>
            <a:ext cx="897958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A9AF28-C5D5-5FCE-BA00-4A3EC16297CF}"/>
              </a:ext>
            </a:extLst>
          </p:cNvPr>
          <p:cNvCxnSpPr>
            <a:cxnSpLocks/>
          </p:cNvCxnSpPr>
          <p:nvPr/>
        </p:nvCxnSpPr>
        <p:spPr>
          <a:xfrm flipV="1">
            <a:off x="1624084" y="2825149"/>
            <a:ext cx="6698289" cy="45465"/>
          </a:xfrm>
          <a:prstGeom prst="line">
            <a:avLst/>
          </a:prstGeom>
          <a:ln w="47625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C3418C-0F85-DBA6-5F7E-7766847CC377}"/>
              </a:ext>
            </a:extLst>
          </p:cNvPr>
          <p:cNvSpPr txBox="1"/>
          <p:nvPr/>
        </p:nvSpPr>
        <p:spPr>
          <a:xfrm>
            <a:off x="7362941" y="3358298"/>
            <a:ext cx="2484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20</a:t>
            </a:r>
            <a:r>
              <a:rPr lang="en-US" sz="3200" baseline="30000" dirty="0"/>
              <a:t>th</a:t>
            </a:r>
            <a:r>
              <a:rPr lang="en-US" sz="3200" dirty="0"/>
              <a:t> Century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422AE5-2641-DD10-3E2B-6214E6565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9252" y="1666070"/>
            <a:ext cx="1543757" cy="10092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45C098-CE00-A539-6BEA-85C1AFEEB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2444" y="1684976"/>
            <a:ext cx="1273339" cy="10415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DC90DE-AB62-DD83-6AB0-76ACFDF72D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22644" y="1761030"/>
            <a:ext cx="1059527" cy="7946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8EC0A8-A723-983C-DEFD-045C6A4AF068}"/>
              </a:ext>
            </a:extLst>
          </p:cNvPr>
          <p:cNvSpPr txBox="1"/>
          <p:nvPr/>
        </p:nvSpPr>
        <p:spPr>
          <a:xfrm>
            <a:off x="922371" y="2971224"/>
            <a:ext cx="1903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5,000 BC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549CE0-BE76-1A08-A877-8934560BBF12}"/>
              </a:ext>
            </a:extLst>
          </p:cNvPr>
          <p:cNvSpPr txBox="1"/>
          <p:nvPr/>
        </p:nvSpPr>
        <p:spPr>
          <a:xfrm>
            <a:off x="6963696" y="4241386"/>
            <a:ext cx="1080914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Industrial Revolution</a:t>
            </a:r>
          </a:p>
          <a:p>
            <a:endParaRPr lang="en-US" sz="4400" dirty="0">
              <a:solidFill>
                <a:schemeClr val="accent1"/>
              </a:solidFill>
            </a:endParaRPr>
          </a:p>
          <a:p>
            <a:r>
              <a:rPr lang="en-US" sz="4400" dirty="0">
                <a:solidFill>
                  <a:schemeClr val="accent1"/>
                </a:solidFill>
              </a:rPr>
              <a:t>Industrial Engineering (the Assembly Line)</a:t>
            </a:r>
          </a:p>
          <a:p>
            <a:r>
              <a:rPr lang="en-US" sz="3600" i="1" dirty="0">
                <a:solidFill>
                  <a:schemeClr val="accent1"/>
                </a:solidFill>
              </a:rPr>
              <a:t>Henry Ford utilized a simple ergonomics principle and help Ford Motor became leader of the auto industry at his time.</a:t>
            </a:r>
          </a:p>
          <a:p>
            <a:endParaRPr lang="en-US" sz="3600" i="1" dirty="0">
              <a:solidFill>
                <a:schemeClr val="accent1"/>
              </a:solidFill>
            </a:endParaRPr>
          </a:p>
          <a:p>
            <a:r>
              <a:rPr lang="en-US" sz="4400" dirty="0">
                <a:solidFill>
                  <a:schemeClr val="accent1"/>
                </a:solidFill>
              </a:rPr>
              <a:t>Personal Management Devices</a:t>
            </a:r>
          </a:p>
          <a:p>
            <a:endParaRPr lang="en-US" sz="4400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CFFF686C-EB1C-B74C-4B55-BFDD2CE34078}"/>
              </a:ext>
            </a:extLst>
          </p:cNvPr>
          <p:cNvSpPr/>
          <p:nvPr/>
        </p:nvSpPr>
        <p:spPr>
          <a:xfrm rot="16200000">
            <a:off x="8045477" y="2771224"/>
            <a:ext cx="553791" cy="7525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76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cd4138-7ec3-419b-b141-25cdff2097f7" xsi:nil="true"/>
    <lcf76f155ced4ddcb4097134ff3c332f xmlns="624bb2e7-e6cd-4163-851b-88c5fb6c465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D48D71307E5849B7369F9B8EBD1B3E" ma:contentTypeVersion="16" ma:contentTypeDescription="Create a new document." ma:contentTypeScope="" ma:versionID="46255297356fb29daa8553bba5974efb">
  <xsd:schema xmlns:xsd="http://www.w3.org/2001/XMLSchema" xmlns:xs="http://www.w3.org/2001/XMLSchema" xmlns:p="http://schemas.microsoft.com/office/2006/metadata/properties" xmlns:ns2="624bb2e7-e6cd-4163-851b-88c5fb6c465c" xmlns:ns3="d9cd4138-7ec3-419b-b141-25cdff2097f7" targetNamespace="http://schemas.microsoft.com/office/2006/metadata/properties" ma:root="true" ma:fieldsID="9f10686bfd3edea021978d23f0f861bf" ns2:_="" ns3:_="">
    <xsd:import namespace="624bb2e7-e6cd-4163-851b-88c5fb6c465c"/>
    <xsd:import namespace="d9cd4138-7ec3-419b-b141-25cdff2097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bb2e7-e6cd-4163-851b-88c5fb6c46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ee08aca-c19d-4ee8-8e2a-1accb365be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cd4138-7ec3-419b-b141-25cdff2097f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8d35205-c03a-44eb-bdf3-fd946f978e12}" ma:internalName="TaxCatchAll" ma:showField="CatchAllData" ma:web="d9cd4138-7ec3-419b-b141-25cdff2097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87693C-5D4B-41A5-862C-A31515D15280}">
  <ds:schemaRefs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d9cd4138-7ec3-419b-b141-25cdff2097f7"/>
    <ds:schemaRef ds:uri="624bb2e7-e6cd-4163-851b-88c5fb6c465c"/>
  </ds:schemaRefs>
</ds:datastoreItem>
</file>

<file path=customXml/itemProps2.xml><?xml version="1.0" encoding="utf-8"?>
<ds:datastoreItem xmlns:ds="http://schemas.openxmlformats.org/officeDocument/2006/customXml" ds:itemID="{0AFC2899-14FC-48FC-8648-DC565D59E6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EAA1C9-19E1-4200-8244-52645D8A17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4bb2e7-e6cd-4163-851b-88c5fb6c465c"/>
    <ds:schemaRef ds:uri="d9cd4138-7ec3-419b-b141-25cdff2097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5167</TotalTime>
  <Words>625</Words>
  <Application>Microsoft Office PowerPoint</Application>
  <PresentationFormat>Custom</PresentationFormat>
  <Paragraphs>187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Century Gothic</vt:lpstr>
      <vt:lpstr>Courier New</vt:lpstr>
      <vt:lpstr>Verdana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Today’s Topics </vt:lpstr>
      <vt:lpstr>PowerPoint Presentation</vt:lpstr>
      <vt:lpstr>PowerPoint Presentation</vt:lpstr>
      <vt:lpstr>History of Ergonomics</vt:lpstr>
      <vt:lpstr>History of Ergonomics</vt:lpstr>
      <vt:lpstr>Latest Ergonomics Developments</vt:lpstr>
      <vt:lpstr>  Macro Ergonomics</vt:lpstr>
      <vt:lpstr>PowerPoint Presentation</vt:lpstr>
      <vt:lpstr>PowerPoint Presentation</vt:lpstr>
      <vt:lpstr>Other Workplace Considerations</vt:lpstr>
      <vt:lpstr>Formula for Success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Infection Control In schools</dc:title>
  <dc:creator>Alex Young</dc:creator>
  <cp:keywords>DAErhgHOi-M,BAEbFy3YHMU</cp:keywords>
  <cp:lastModifiedBy>Alex Young</cp:lastModifiedBy>
  <cp:revision>138</cp:revision>
  <dcterms:created xsi:type="dcterms:W3CDTF">2021-10-04T16:41:37Z</dcterms:created>
  <dcterms:modified xsi:type="dcterms:W3CDTF">2023-01-26T18:29:36Z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2021-10-04T00:00:00Z</vt:filetime>
  </property>
  <property fmtid="{D5CDD505-2E9C-101B-9397-08002B2CF9AE}" pid="3" name="Creator">
    <vt:lpwstr>Canva</vt:lpwstr>
  </property>
  <property fmtid="{D5CDD505-2E9C-101B-9397-08002B2CF9AE}" pid="4" name="LastSaved">
    <vt:filetime>2021-10-04T00:00:00Z</vt:filetime>
  </property>
  <property fmtid="{D5CDD505-2E9C-101B-9397-08002B2CF9AE}" pid="5" name="ContentTypeId">
    <vt:lpwstr>0x010100C6D48D71307E5849B7369F9B8EBD1B3E</vt:lpwstr>
  </property>
  <property fmtid="{D5CDD505-2E9C-101B-9397-08002B2CF9AE}" pid="6" name="MediaServiceImageTags">
    <vt:lpwstr/>
  </property>
</Properties>
</file>