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56" r:id="rId5"/>
    <p:sldId id="292" r:id="rId6"/>
    <p:sldId id="275" r:id="rId7"/>
    <p:sldId id="294" r:id="rId8"/>
    <p:sldId id="297" r:id="rId9"/>
    <p:sldId id="286" r:id="rId10"/>
    <p:sldId id="302" r:id="rId11"/>
    <p:sldId id="304" r:id="rId12"/>
    <p:sldId id="288" r:id="rId13"/>
    <p:sldId id="309" r:id="rId14"/>
    <p:sldId id="296" r:id="rId15"/>
    <p:sldId id="310" r:id="rId16"/>
    <p:sldId id="267" r:id="rId17"/>
    <p:sldId id="287" r:id="rId18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87D13C-25F8-D062-3DBE-D1C671F8DD52}" name="Johnny Wales" initials="JW" userId="S::johnny.wales@redhorsecorp.com::5aa570e5-a6a1-4344-a494-ff627c2240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53" autoAdjust="0"/>
  </p:normalViewPr>
  <p:slideViewPr>
    <p:cSldViewPr snapToGrid="0">
      <p:cViewPr varScale="1">
        <p:scale>
          <a:sx n="39" d="100"/>
          <a:sy n="39" d="100"/>
        </p:scale>
        <p:origin x="1302" y="3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2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826621" y="0"/>
            <a:ext cx="4457700" cy="9172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25F5E-74DF-4B96-A5F6-7DF769BF538F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1313" y="2286000"/>
            <a:ext cx="10971213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8700" y="8802512"/>
            <a:ext cx="8229600" cy="7199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7370780"/>
            <a:ext cx="4457700" cy="917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26621" y="17370780"/>
            <a:ext cx="4457700" cy="917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4D86D-FC3C-419D-8E04-1450841D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7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4D86D-FC3C-419D-8E04-1450841DFC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1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Notes for Roosevelt: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highlight>
                  <a:srgbClr val="FFFF00"/>
                </a:highlight>
              </a:rPr>
              <a:t>CAL-OSHA Standard 5110: </a:t>
            </a:r>
            <a:r>
              <a:rPr lang="en-US" sz="1200" i="1" dirty="0">
                <a:solidFill>
                  <a:srgbClr val="0070C0"/>
                </a:solidFill>
                <a:highlight>
                  <a:srgbClr val="FFFF00"/>
                </a:highlight>
              </a:rPr>
              <a:t>Repetitive Motion Injuries standard</a:t>
            </a:r>
            <a:r>
              <a:rPr lang="en-US" sz="1200" dirty="0">
                <a:solidFill>
                  <a:srgbClr val="0070C0"/>
                </a:solidFill>
                <a:highlight>
                  <a:srgbClr val="FFFF00"/>
                </a:highlight>
              </a:rPr>
              <a:t> applies when a licensed physician has identified the RMI. Then a worksite evaluation, prevention controls, and worker-training is required.</a:t>
            </a:r>
          </a:p>
          <a:p>
            <a:br>
              <a:rPr lang="en-US" dirty="0"/>
            </a:br>
            <a:r>
              <a:rPr lang="en-US" dirty="0"/>
              <a:t>Research sources: https://www.cdph.ca.gov/Programs/CCDPHP/DEODC/OHB/HESIS/CDPH%20Document%20Library/phyguide.pdf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4D86D-FC3C-419D-8E04-1450841DFC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14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Notes for Roosevelt: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highlight>
                  <a:srgbClr val="FFFF00"/>
                </a:highlight>
              </a:rPr>
              <a:t>CAL-OSHA Standard 5110: </a:t>
            </a:r>
            <a:r>
              <a:rPr lang="en-US" sz="1200" i="1" dirty="0">
                <a:solidFill>
                  <a:srgbClr val="0070C0"/>
                </a:solidFill>
                <a:highlight>
                  <a:srgbClr val="FFFF00"/>
                </a:highlight>
              </a:rPr>
              <a:t>Repetitive Motion Injuries standard</a:t>
            </a:r>
            <a:r>
              <a:rPr lang="en-US" sz="1200" dirty="0">
                <a:solidFill>
                  <a:srgbClr val="0070C0"/>
                </a:solidFill>
                <a:highlight>
                  <a:srgbClr val="FFFF00"/>
                </a:highlight>
              </a:rPr>
              <a:t> applies when a licensed physician has identified the RMI. Then a worksite evaluation, prevention controls, and worker-training is required.</a:t>
            </a:r>
          </a:p>
          <a:p>
            <a:br>
              <a:rPr lang="en-US" dirty="0"/>
            </a:br>
            <a:r>
              <a:rPr lang="en-US" dirty="0"/>
              <a:t>Research sources: https://www.cdph.ca.gov/Programs/CCDPHP/DEODC/OHB/HESIS/CDPH%20Document%20Library/phyguide.pdf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4D86D-FC3C-419D-8E04-1450841DFC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15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4D86D-FC3C-419D-8E04-1450841DFC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51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4D86D-FC3C-419D-8E04-1450841DFC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5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4D86D-FC3C-419D-8E04-1450841DFC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4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should know:</a:t>
            </a:r>
          </a:p>
          <a:p>
            <a:endParaRPr lang="en-US" dirty="0"/>
          </a:p>
          <a:p>
            <a:r>
              <a:rPr lang="en-US" dirty="0"/>
              <a:t>What you should do:</a:t>
            </a:r>
          </a:p>
          <a:p>
            <a:endParaRPr lang="en-US" dirty="0"/>
          </a:p>
          <a:p>
            <a:r>
              <a:rPr lang="en-US" dirty="0"/>
              <a:t>What you should have done:</a:t>
            </a:r>
          </a:p>
          <a:p>
            <a:endParaRPr lang="en-US" dirty="0"/>
          </a:p>
          <a:p>
            <a:r>
              <a:rPr lang="en-US" dirty="0"/>
              <a:t>Case Studies: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4D86D-FC3C-419D-8E04-1450841DF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should know:</a:t>
            </a:r>
          </a:p>
          <a:p>
            <a:endParaRPr lang="en-US" dirty="0"/>
          </a:p>
          <a:p>
            <a:r>
              <a:rPr lang="en-US" dirty="0"/>
              <a:t>What you should do:</a:t>
            </a:r>
          </a:p>
          <a:p>
            <a:endParaRPr lang="en-US" dirty="0"/>
          </a:p>
          <a:p>
            <a:r>
              <a:rPr lang="en-US" dirty="0"/>
              <a:t>What you should have done:</a:t>
            </a:r>
          </a:p>
          <a:p>
            <a:endParaRPr lang="en-US" dirty="0"/>
          </a:p>
          <a:p>
            <a:r>
              <a:rPr lang="en-US" dirty="0"/>
              <a:t>Case Studies: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4D86D-FC3C-419D-8E04-1450841DFC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0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should know:</a:t>
            </a:r>
          </a:p>
          <a:p>
            <a:endParaRPr lang="en-US" dirty="0"/>
          </a:p>
          <a:p>
            <a:r>
              <a:rPr lang="en-US" dirty="0"/>
              <a:t>What you should do:</a:t>
            </a:r>
          </a:p>
          <a:p>
            <a:endParaRPr lang="en-US" dirty="0"/>
          </a:p>
          <a:p>
            <a:r>
              <a:rPr lang="en-US" dirty="0"/>
              <a:t>What you should have done:</a:t>
            </a:r>
          </a:p>
          <a:p>
            <a:endParaRPr lang="en-US" dirty="0"/>
          </a:p>
          <a:p>
            <a:r>
              <a:rPr lang="en-US" dirty="0"/>
              <a:t>Case Studies: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4D86D-FC3C-419D-8E04-1450841DFC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9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4D86D-FC3C-419D-8E04-1450841DFC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26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4D86D-FC3C-419D-8E04-1450841DFC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94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for Roosevelt: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Title 17 CCR Div. 1, Chapter 5, (4)(4.5)- </a:t>
            </a:r>
            <a:r>
              <a:rPr lang="en-US" sz="1200" dirty="0">
                <a:solidFill>
                  <a:srgbClr val="0070C0"/>
                </a:solidFill>
                <a:highlight>
                  <a:srgbClr val="FFFF00"/>
                </a:highlight>
              </a:rPr>
              <a:t>Sanitation (Environmental) Radiologic Technology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highlight>
                  <a:srgbClr val="FFFF00"/>
                </a:highlight>
              </a:rPr>
              <a:t>Title 17 CCR 30336.7 – Radiation Machine Radiation Safety Officer Requirements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highlight>
                  <a:srgbClr val="FFFF00"/>
                </a:highlight>
              </a:rPr>
              <a:t>Title 17 CCR 30500-30543- (Subchapter 4.7) Nuclear Medicine Technology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Title 17 CCR 30253- </a:t>
            </a:r>
            <a:r>
              <a:rPr lang="en-US" sz="1200" dirty="0">
                <a:solidFill>
                  <a:srgbClr val="0070C0"/>
                </a:solidFill>
                <a:highlight>
                  <a:srgbClr val="FFFF00"/>
                </a:highlight>
              </a:rPr>
              <a:t>Standards for Protection Against Radiation [10 CFR 20]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>
              <a:spcAft>
                <a:spcPts val="2400"/>
              </a:spcAft>
            </a:pPr>
            <a:r>
              <a:rPr lang="en-US" sz="1600" dirty="0">
                <a:solidFill>
                  <a:srgbClr val="0070C0"/>
                </a:solidFill>
                <a:highlight>
                  <a:srgbClr val="FFFF00"/>
                </a:highlight>
              </a:rPr>
              <a:t>Applicable Regulations for Laser use and Laser Safety Officer (LSO):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highlight>
                  <a:srgbClr val="FFFF00"/>
                </a:highlight>
              </a:rPr>
              <a:t>    29 CFR 1910- (1910.132, 1910.133) General requirements, Eye and Face Protection for Laser Hazards in Construction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highlight>
                  <a:srgbClr val="FFFF00"/>
                </a:highlight>
              </a:rPr>
              <a:t>International Electrotechnical Commission (IEC) 60825- Safety of Laser Products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highlight>
                  <a:srgbClr val="FFFF00"/>
                </a:highlight>
              </a:rPr>
              <a:t>National Fire Protection Association (NFPA) 115: Standard for Laser Fire Protection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highlight>
                  <a:srgbClr val="FFFF00"/>
                </a:highlight>
              </a:rPr>
              <a:t>American National Standards Institute (ANSI) Z136.1, Z136.3- American National Standard for Safe use of Lasers,  in Health Care</a:t>
            </a:r>
          </a:p>
          <a:p>
            <a:endParaRPr lang="en-US" dirty="0"/>
          </a:p>
          <a:p>
            <a:r>
              <a:rPr lang="en-US" dirty="0"/>
              <a:t>https://www.osha.gov/laser-hazards/standards</a:t>
            </a:r>
          </a:p>
          <a:p>
            <a:r>
              <a:rPr lang="en-US" dirty="0"/>
              <a:t>https://www.cdph.ca.gov/Programs/CEH/DRSEM/Pages/RHB-LawsAndRegs.aspx#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4D86D-FC3C-419D-8E04-1450841DFC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6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4D86D-FC3C-419D-8E04-1450841DFC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9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34124" y="5"/>
            <a:ext cx="11953875" cy="10287000"/>
          </a:xfrm>
          <a:custGeom>
            <a:avLst/>
            <a:gdLst/>
            <a:ahLst/>
            <a:cxnLst/>
            <a:rect l="l" t="t" r="r" b="b"/>
            <a:pathLst>
              <a:path w="11953875" h="10287000">
                <a:moveTo>
                  <a:pt x="0" y="10286999"/>
                </a:moveTo>
                <a:lnTo>
                  <a:pt x="11953874" y="10286999"/>
                </a:lnTo>
                <a:lnTo>
                  <a:pt x="11953874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"/>
            <a:ext cx="6334125" cy="10287000"/>
          </a:xfrm>
          <a:custGeom>
            <a:avLst/>
            <a:gdLst/>
            <a:ahLst/>
            <a:cxnLst/>
            <a:rect l="l" t="t" r="r" b="b"/>
            <a:pathLst>
              <a:path w="6334125" h="10287000">
                <a:moveTo>
                  <a:pt x="633412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334124" y="0"/>
                </a:lnTo>
                <a:lnTo>
                  <a:pt x="6334124" y="10286999"/>
                </a:lnTo>
                <a:close/>
              </a:path>
            </a:pathLst>
          </a:custGeom>
          <a:solidFill>
            <a:srgbClr val="4F8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3110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011034" cy="10287000"/>
          </a:xfrm>
          <a:custGeom>
            <a:avLst/>
            <a:gdLst/>
            <a:ahLst/>
            <a:cxnLst/>
            <a:rect l="l" t="t" r="r" b="b"/>
            <a:pathLst>
              <a:path w="7011034" h="10287000">
                <a:moveTo>
                  <a:pt x="701062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010622" y="0"/>
                </a:lnTo>
                <a:lnTo>
                  <a:pt x="7010622" y="10286999"/>
                </a:lnTo>
                <a:close/>
              </a:path>
            </a:pathLst>
          </a:custGeom>
          <a:solidFill>
            <a:srgbClr val="4F8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83873"/>
            <a:ext cx="3232362" cy="31031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72503" y="272305"/>
            <a:ext cx="7183119" cy="1054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8250" y="3845114"/>
            <a:ext cx="14991498" cy="4654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3110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mailto:Roosevelt@atechinc.ne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ralph@atechinc.net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s://www.cdph.ca.gov/Programs/CID/DCDC/Pages/COVID-19/guidance-for-face-coverings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hyperlink" Target="https://calepa.ca.gov/cupa/publication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loor, indoor, building&#10;&#10;Description automatically generated">
            <a:extLst>
              <a:ext uri="{FF2B5EF4-FFF2-40B4-BE49-F238E27FC236}">
                <a16:creationId xmlns:a16="http://schemas.microsoft.com/office/drawing/2014/main" id="{C6AC8843-0ED7-188D-506C-F85E28788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1"/>
            <a:ext cx="13716000" cy="10287000"/>
          </a:xfrm>
          <a:prstGeom prst="rect">
            <a:avLst/>
          </a:prstGeom>
        </p:spPr>
      </p:pic>
      <p:grpSp>
        <p:nvGrpSpPr>
          <p:cNvPr id="3" name="object 3"/>
          <p:cNvGrpSpPr>
            <a:grpSpLocks/>
          </p:cNvGrpSpPr>
          <p:nvPr/>
        </p:nvGrpSpPr>
        <p:grpSpPr>
          <a:xfrm>
            <a:off x="0" y="0"/>
            <a:ext cx="12411856" cy="10287000"/>
            <a:chOff x="0" y="0"/>
            <a:chExt cx="13651230" cy="10287000"/>
          </a:xfrm>
        </p:grpSpPr>
        <p:sp>
          <p:nvSpPr>
            <p:cNvPr id="4" name="object 4"/>
            <p:cNvSpPr>
              <a:spLocks/>
            </p:cNvSpPr>
            <p:nvPr/>
          </p:nvSpPr>
          <p:spPr>
            <a:xfrm>
              <a:off x="0" y="11"/>
              <a:ext cx="13291185" cy="10287000"/>
            </a:xfrm>
            <a:custGeom>
              <a:avLst/>
              <a:gdLst/>
              <a:ahLst/>
              <a:cxnLst/>
              <a:rect l="l" t="t" r="r" b="b"/>
              <a:pathLst>
                <a:path w="13291185" h="10287000">
                  <a:moveTo>
                    <a:pt x="13290830" y="10287000"/>
                  </a:moveTo>
                  <a:lnTo>
                    <a:pt x="10906658" y="0"/>
                  </a:lnTo>
                  <a:lnTo>
                    <a:pt x="10687037" y="0"/>
                  </a:lnTo>
                  <a:lnTo>
                    <a:pt x="6301473" y="0"/>
                  </a:lnTo>
                  <a:lnTo>
                    <a:pt x="0" y="0"/>
                  </a:lnTo>
                  <a:lnTo>
                    <a:pt x="0" y="10286987"/>
                  </a:lnTo>
                  <a:lnTo>
                    <a:pt x="8685632" y="10286987"/>
                  </a:lnTo>
                  <a:lnTo>
                    <a:pt x="13290830" y="10287000"/>
                  </a:lnTo>
                  <a:close/>
                </a:path>
              </a:pathLst>
            </a:custGeom>
            <a:solidFill>
              <a:srgbClr val="4F8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/>
            </p:cNvSpPr>
            <p:nvPr/>
          </p:nvSpPr>
          <p:spPr>
            <a:xfrm>
              <a:off x="10699455" y="0"/>
              <a:ext cx="2951480" cy="10287000"/>
            </a:xfrm>
            <a:custGeom>
              <a:avLst/>
              <a:gdLst/>
              <a:ahLst/>
              <a:cxnLst/>
              <a:rect l="l" t="t" r="r" b="b"/>
              <a:pathLst>
                <a:path w="2951480" h="10287000">
                  <a:moveTo>
                    <a:pt x="2951261" y="10287000"/>
                  </a:moveTo>
                  <a:lnTo>
                    <a:pt x="2384168" y="10287000"/>
                  </a:lnTo>
                  <a:lnTo>
                    <a:pt x="0" y="0"/>
                  </a:lnTo>
                  <a:lnTo>
                    <a:pt x="567093" y="0"/>
                  </a:lnTo>
                  <a:lnTo>
                    <a:pt x="2951261" y="1028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8600" y="2345928"/>
            <a:ext cx="9777335" cy="415056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 marR="5080"/>
            <a:r>
              <a:rPr lang="en-US" sz="5400" b="1" spc="165" dirty="0">
                <a:solidFill>
                  <a:srgbClr val="FFFFFF"/>
                </a:solidFill>
                <a:cs typeface="Tahoma"/>
              </a:rPr>
              <a:t>OEHS Compliance 2023</a:t>
            </a:r>
          </a:p>
          <a:p>
            <a:pPr marL="12700" marR="5080">
              <a:lnSpc>
                <a:spcPts val="11550"/>
              </a:lnSpc>
              <a:spcBef>
                <a:spcPts val="1360"/>
              </a:spcBef>
            </a:pPr>
            <a:r>
              <a:rPr lang="en-US" sz="5400" b="1" spc="165" dirty="0">
                <a:cs typeface="Tahoma"/>
              </a:rPr>
              <a:t>Cal/ OSHA</a:t>
            </a:r>
          </a:p>
          <a:p>
            <a:pPr marL="12700" marR="5080">
              <a:lnSpc>
                <a:spcPts val="11550"/>
              </a:lnSpc>
              <a:spcBef>
                <a:spcPts val="1360"/>
              </a:spcBef>
            </a:pPr>
            <a:r>
              <a:rPr lang="en-US" sz="5400" b="1" spc="165" dirty="0">
                <a:cs typeface="Tahoma"/>
              </a:rPr>
              <a:t>Cal/ CUPA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DD260-6360-46C4-C41E-AE0A08403749}"/>
              </a:ext>
            </a:extLst>
          </p:cNvPr>
          <p:cNvSpPr txBox="1"/>
          <p:nvPr/>
        </p:nvSpPr>
        <p:spPr>
          <a:xfrm>
            <a:off x="506335" y="7812630"/>
            <a:ext cx="6360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Ralph Sbragia, CSP, CHST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Roosevelt Ward, CIH, CSP, QISP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Brandon Montes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D2EE6E3-B916-6C91-A921-2858C0417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5" y="362160"/>
            <a:ext cx="8140104" cy="1785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A577D0-041A-1DCD-D20E-A5FD6C1315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095" y="8069179"/>
            <a:ext cx="3657607" cy="28895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6E92E919-09C4-4AC6-CD5E-9AC4CACC0D15}"/>
              </a:ext>
            </a:extLst>
          </p:cNvPr>
          <p:cNvSpPr txBox="1">
            <a:spLocks/>
          </p:cNvSpPr>
          <p:nvPr/>
        </p:nvSpPr>
        <p:spPr>
          <a:xfrm>
            <a:off x="716692" y="916941"/>
            <a:ext cx="5365802" cy="1938351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715"/>
              </a:spcBef>
            </a:pPr>
            <a:r>
              <a:rPr lang="en-US" sz="4000" b="1" spc="114" dirty="0">
                <a:solidFill>
                  <a:srgbClr val="FFFFFF"/>
                </a:solidFill>
                <a:latin typeface="+mj-lt"/>
              </a:rPr>
              <a:t>Hazardous Materials Business Plan Updates (Cal-CUPA)</a:t>
            </a:r>
            <a:endParaRPr lang="en-US" sz="4000" b="1" kern="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129D57-7CAF-49E7-C1AB-A3C0E8D57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371" y="7587916"/>
            <a:ext cx="3657607" cy="2889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C14EED-1E20-BCEC-14ED-FDFE107B2ACB}"/>
              </a:ext>
            </a:extLst>
          </p:cNvPr>
          <p:cNvSpPr txBox="1"/>
          <p:nvPr/>
        </p:nvSpPr>
        <p:spPr>
          <a:xfrm>
            <a:off x="6775027" y="771201"/>
            <a:ext cx="1128963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Assembly Bill 2059 was approved on September 13, 2022 and is effective on </a:t>
            </a:r>
            <a:r>
              <a:rPr lang="en-US" sz="3200" dirty="0">
                <a:solidFill>
                  <a:srgbClr val="00B050"/>
                </a:solidFill>
              </a:rPr>
              <a:t>January 1, 2023</a:t>
            </a:r>
            <a:r>
              <a:rPr lang="en-US" sz="3200" dirty="0"/>
              <a:t>. </a:t>
            </a:r>
          </a:p>
          <a:p>
            <a:endParaRPr lang="en-US" sz="3200" dirty="0"/>
          </a:p>
          <a:p>
            <a:r>
              <a:rPr lang="en-US" sz="3200" dirty="0"/>
              <a:t>In summary, the bill:</a:t>
            </a:r>
          </a:p>
          <a:p>
            <a:endParaRPr lang="en-US" sz="3200" dirty="0"/>
          </a:p>
          <a:p>
            <a:r>
              <a:rPr lang="en-US" sz="3200" dirty="0"/>
              <a:t>1) Expands the scope of hazardous materials subject to regulation by narrowing the definition of “consumer product &amp; retail establishment”. </a:t>
            </a:r>
          </a:p>
          <a:p>
            <a:pPr marL="514350" indent="-514350">
              <a:buAutoNum type="arabicParenR"/>
            </a:pPr>
            <a:endParaRPr lang="en-US" sz="3200" dirty="0"/>
          </a:p>
          <a:p>
            <a:r>
              <a:rPr lang="en-US" sz="3200" dirty="0"/>
              <a:t>2) Requires a “supplier”, as defined, that sells or provides a certain quantity of hazardous materials </a:t>
            </a:r>
            <a:r>
              <a:rPr lang="en-US" sz="3200" dirty="0">
                <a:solidFill>
                  <a:srgbClr val="00B050"/>
                </a:solidFill>
              </a:rPr>
              <a:t>meeting certain requirements to a business in the state in certain quantities </a:t>
            </a:r>
            <a:r>
              <a:rPr lang="en-US" sz="3200" u="sng" dirty="0"/>
              <a:t>to maintain records containing specified information regarding the sale or provision of the hazardous materials</a:t>
            </a:r>
          </a:p>
          <a:p>
            <a:endParaRPr lang="en-US" sz="3200" dirty="0">
              <a:ea typeface="+mn-lt"/>
              <a:cs typeface="+mn-lt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281A4E34-00EA-2BFF-1BDA-5F1A5506A3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7183872"/>
            <a:ext cx="3408216" cy="31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5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68939" y="94130"/>
            <a:ext cx="6400798" cy="10287000"/>
            <a:chOff x="0" y="0"/>
            <a:chExt cx="7011034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011034" cy="10287000"/>
            </a:xfrm>
            <a:custGeom>
              <a:avLst/>
              <a:gdLst/>
              <a:ahLst/>
              <a:cxnLst/>
              <a:rect l="l" t="t" r="r" b="b"/>
              <a:pathLst>
                <a:path w="7011034" h="10287000">
                  <a:moveTo>
                    <a:pt x="7010622" y="10286998"/>
                  </a:moveTo>
                  <a:lnTo>
                    <a:pt x="0" y="10286998"/>
                  </a:lnTo>
                  <a:lnTo>
                    <a:pt x="0" y="0"/>
                  </a:lnTo>
                  <a:lnTo>
                    <a:pt x="7010622" y="0"/>
                  </a:lnTo>
                  <a:lnTo>
                    <a:pt x="7010622" y="10286998"/>
                  </a:lnTo>
                  <a:close/>
                </a:path>
              </a:pathLst>
            </a:custGeom>
            <a:solidFill>
              <a:srgbClr val="4F8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83872"/>
              <a:ext cx="3510167" cy="310312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9557" y="916941"/>
            <a:ext cx="5662301" cy="1938351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spcBef>
                <a:spcPts val="715"/>
              </a:spcBef>
            </a:pPr>
            <a:r>
              <a:rPr lang="en-US" sz="4000" b="1" spc="114" dirty="0">
                <a:solidFill>
                  <a:srgbClr val="FFFFFF"/>
                </a:solidFill>
                <a:latin typeface="+mj-lt"/>
              </a:rPr>
              <a:t>Hazardous Materials Business Plan Updates (Cal-CUPA)</a:t>
            </a:r>
            <a:endParaRPr lang="en-US" sz="4000" b="1" kern="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A8EE27-E3EB-1C8C-6CC6-D931E7B09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371" y="7587916"/>
            <a:ext cx="3657607" cy="2889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47BC3C-8586-C523-2D11-1311A569087F}"/>
              </a:ext>
            </a:extLst>
          </p:cNvPr>
          <p:cNvSpPr txBox="1"/>
          <p:nvPr/>
        </p:nvSpPr>
        <p:spPr>
          <a:xfrm>
            <a:off x="6741696" y="1101286"/>
            <a:ext cx="1128963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3)The bill requires a handler to notify the UPA if hazardous materials in certain quantities are to be:</a:t>
            </a:r>
          </a:p>
          <a:p>
            <a:endParaRPr lang="en-US" sz="3200" dirty="0"/>
          </a:p>
          <a:p>
            <a:pPr marL="514350" indent="-514350">
              <a:buAutoNum type="alphaLcParenR"/>
            </a:pPr>
            <a:r>
              <a:rPr lang="en-US" sz="3200" dirty="0"/>
              <a:t>Removed from the storage; or </a:t>
            </a:r>
          </a:p>
          <a:p>
            <a:pPr marL="514350" indent="-514350">
              <a:buAutoNum type="alphaLcParenR"/>
            </a:pPr>
            <a:r>
              <a:rPr lang="en-US" sz="3200" dirty="0"/>
              <a:t>Removed from handling location and transferred to another location; and </a:t>
            </a:r>
          </a:p>
          <a:p>
            <a:pPr marL="514350" indent="-514350">
              <a:buAutoNum type="alphaLcParenR"/>
            </a:pPr>
            <a:r>
              <a:rPr lang="en-US" sz="3200" dirty="0"/>
              <a:t>To disclose to the UPA certain information regarding the transfer. </a:t>
            </a:r>
          </a:p>
          <a:p>
            <a:endParaRPr lang="en-US" sz="3200" dirty="0">
              <a:ea typeface="+mn-lt"/>
              <a:cs typeface="+mn-lt"/>
            </a:endParaRPr>
          </a:p>
          <a:p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771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68939" y="94130"/>
            <a:ext cx="6400798" cy="10287000"/>
            <a:chOff x="0" y="0"/>
            <a:chExt cx="7011034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011034" cy="10287000"/>
            </a:xfrm>
            <a:custGeom>
              <a:avLst/>
              <a:gdLst/>
              <a:ahLst/>
              <a:cxnLst/>
              <a:rect l="l" t="t" r="r" b="b"/>
              <a:pathLst>
                <a:path w="7011034" h="10287000">
                  <a:moveTo>
                    <a:pt x="7010622" y="10286998"/>
                  </a:moveTo>
                  <a:lnTo>
                    <a:pt x="0" y="10286998"/>
                  </a:lnTo>
                  <a:lnTo>
                    <a:pt x="0" y="0"/>
                  </a:lnTo>
                  <a:lnTo>
                    <a:pt x="7010622" y="0"/>
                  </a:lnTo>
                  <a:lnTo>
                    <a:pt x="7010622" y="10286998"/>
                  </a:lnTo>
                  <a:close/>
                </a:path>
              </a:pathLst>
            </a:custGeom>
            <a:solidFill>
              <a:srgbClr val="4F8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83872"/>
              <a:ext cx="3510167" cy="310312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43697" y="916941"/>
            <a:ext cx="5588161" cy="1938351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spcBef>
                <a:spcPts val="715"/>
              </a:spcBef>
            </a:pPr>
            <a:r>
              <a:rPr lang="en-US" sz="4000" b="1" spc="114" dirty="0">
                <a:solidFill>
                  <a:srgbClr val="FFFFFF"/>
                </a:solidFill>
                <a:latin typeface="+mj-lt"/>
              </a:rPr>
              <a:t>Hazardous Materials Business Plan Overview (Cal-CUPA)</a:t>
            </a:r>
            <a:endParaRPr lang="en-US" sz="4000" b="1" kern="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A8EE27-E3EB-1C8C-6CC6-D931E7B09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371" y="7587916"/>
            <a:ext cx="3657607" cy="2889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47BC3C-8586-C523-2D11-1311A569087F}"/>
              </a:ext>
            </a:extLst>
          </p:cNvPr>
          <p:cNvSpPr txBox="1"/>
          <p:nvPr/>
        </p:nvSpPr>
        <p:spPr>
          <a:xfrm>
            <a:off x="6741696" y="1101286"/>
            <a:ext cx="11289630" cy="10125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Ask your local inspector</a:t>
            </a:r>
          </a:p>
          <a:p>
            <a:endParaRPr lang="en-US" sz="4800" dirty="0"/>
          </a:p>
          <a:p>
            <a:pPr marL="914400" indent="-914400" rtl="0">
              <a:buFont typeface="+mj-lt"/>
              <a:buAutoNum type="arabicPeriod"/>
            </a:pPr>
            <a:r>
              <a:rPr lang="en-US" sz="4400" dirty="0"/>
              <a:t>California defines both 'Regulated Waste' and 'Hazardous Waste'; could you please explain the differences between California &amp; Fed.?</a:t>
            </a:r>
          </a:p>
          <a:p>
            <a:pPr marL="914400" indent="-914400" rtl="0">
              <a:buFont typeface="+mj-lt"/>
              <a:buAutoNum type="arabicPeriod"/>
            </a:pPr>
            <a:r>
              <a:rPr lang="en-US" sz="4400" dirty="0"/>
              <a:t>What are the ramifications for a business if their HMBP update is not uploaded by tomorrow (3/1)?</a:t>
            </a:r>
          </a:p>
          <a:p>
            <a:pPr marL="914400" indent="-914400" rtl="0">
              <a:buFont typeface="+mj-lt"/>
              <a:buAutoNum type="arabicPeriod"/>
            </a:pPr>
            <a:r>
              <a:rPr lang="en-US" sz="4400" dirty="0"/>
              <a:t>How can a business owner/manager make an HMBP Inspection go smoothly?</a:t>
            </a:r>
          </a:p>
          <a:p>
            <a:pPr marL="914400" indent="-914400">
              <a:buFont typeface="+mj-lt"/>
              <a:buAutoNum type="arabicPeriod"/>
            </a:pPr>
            <a:endParaRPr lang="en-US" sz="4800" dirty="0"/>
          </a:p>
          <a:p>
            <a:pPr marL="914400" indent="-914400">
              <a:buFont typeface="+mj-lt"/>
              <a:buAutoNum type="arabicPeriod"/>
            </a:pPr>
            <a:endParaRPr lang="en-US" sz="4800" dirty="0"/>
          </a:p>
          <a:p>
            <a:endParaRPr lang="en-US" sz="3200" dirty="0">
              <a:ea typeface="+mn-lt"/>
              <a:cs typeface="+mn-lt"/>
            </a:endParaRPr>
          </a:p>
          <a:p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78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8476343" cy="10287000"/>
            <a:chOff x="0" y="0"/>
            <a:chExt cx="8140104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140104" cy="10287000"/>
            </a:xfrm>
            <a:custGeom>
              <a:avLst/>
              <a:gdLst/>
              <a:ahLst/>
              <a:cxnLst/>
              <a:rect l="l" t="t" r="r" b="b"/>
              <a:pathLst>
                <a:path w="7011034" h="10287000">
                  <a:moveTo>
                    <a:pt x="7010622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7010622" y="0"/>
                  </a:lnTo>
                  <a:lnTo>
                    <a:pt x="7010622" y="10286999"/>
                  </a:lnTo>
                  <a:close/>
                </a:path>
              </a:pathLst>
            </a:custGeom>
            <a:solidFill>
              <a:srgbClr val="4F8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83873"/>
              <a:ext cx="3232362" cy="310312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3387" y="1903345"/>
            <a:ext cx="5876924" cy="58769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02183" y="3190250"/>
            <a:ext cx="6355629" cy="1450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350" spc="-415" dirty="0">
                <a:latin typeface="Muli" panose="02000303000000000000" pitchFamily="2" charset="0"/>
              </a:rPr>
              <a:t>Questions?</a:t>
            </a:r>
            <a:endParaRPr sz="9350" dirty="0">
              <a:latin typeface="Muli" panose="02000303000000000000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8D98260-F516-1CBE-409C-82B524450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8" y="58733"/>
            <a:ext cx="8140104" cy="17858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583390-70CB-CB89-D72C-0991EBAE3E9C}"/>
              </a:ext>
            </a:extLst>
          </p:cNvPr>
          <p:cNvSpPr txBox="1"/>
          <p:nvPr/>
        </p:nvSpPr>
        <p:spPr>
          <a:xfrm>
            <a:off x="10473295" y="4841807"/>
            <a:ext cx="6360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Ralph Sbragia</a:t>
            </a:r>
          </a:p>
          <a:p>
            <a:r>
              <a:rPr lang="en-US" sz="3600" b="1" dirty="0">
                <a:hlinkClick r:id="rId6"/>
              </a:rPr>
              <a:t>ralph@atechinc.net</a:t>
            </a:r>
            <a:r>
              <a:rPr lang="en-US" sz="3600" b="1" dirty="0"/>
              <a:t> </a:t>
            </a:r>
          </a:p>
          <a:p>
            <a:endParaRPr lang="en-US" sz="3600" b="1" dirty="0"/>
          </a:p>
          <a:p>
            <a:r>
              <a:rPr lang="en-US" sz="3600" b="1" dirty="0"/>
              <a:t>Roosevelt Ward</a:t>
            </a:r>
          </a:p>
          <a:p>
            <a:r>
              <a:rPr lang="en-US" sz="3600" b="1" dirty="0">
                <a:hlinkClick r:id="rId7"/>
              </a:rPr>
              <a:t>Roosevelt@atechinc.net</a:t>
            </a:r>
            <a:r>
              <a:rPr lang="en-US" sz="3600" b="1" dirty="0"/>
              <a:t> </a:t>
            </a:r>
          </a:p>
          <a:p>
            <a:endParaRPr lang="en-US" sz="3600" b="1" dirty="0"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A1CF52-3C53-1F67-4F4A-8EFDDB5E51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371" y="7587916"/>
            <a:ext cx="3657607" cy="28895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3542" y="0"/>
            <a:ext cx="6400798" cy="10287000"/>
            <a:chOff x="0" y="0"/>
            <a:chExt cx="7011034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011034" cy="10287000"/>
            </a:xfrm>
            <a:custGeom>
              <a:avLst/>
              <a:gdLst/>
              <a:ahLst/>
              <a:cxnLst/>
              <a:rect l="l" t="t" r="r" b="b"/>
              <a:pathLst>
                <a:path w="7011034" h="10287000">
                  <a:moveTo>
                    <a:pt x="7010622" y="10286998"/>
                  </a:moveTo>
                  <a:lnTo>
                    <a:pt x="0" y="10286998"/>
                  </a:lnTo>
                  <a:lnTo>
                    <a:pt x="0" y="0"/>
                  </a:lnTo>
                  <a:lnTo>
                    <a:pt x="7010622" y="0"/>
                  </a:lnTo>
                  <a:lnTo>
                    <a:pt x="7010622" y="10286998"/>
                  </a:lnTo>
                  <a:close/>
                </a:path>
              </a:pathLst>
            </a:custGeom>
            <a:solidFill>
              <a:srgbClr val="4F8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83872"/>
              <a:ext cx="3232362" cy="310312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6674" y="916941"/>
            <a:ext cx="5855368" cy="2030684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6300" b="1" spc="114" dirty="0">
                <a:solidFill>
                  <a:srgbClr val="FFFFFF"/>
                </a:solidFill>
                <a:latin typeface="+mj-lt"/>
              </a:rPr>
              <a:t>A-Techs Services – One Stop Shop</a:t>
            </a:r>
            <a:endParaRPr sz="6300" b="1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E0A8B-DACA-DE16-5D52-B6283090A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371" y="7920425"/>
            <a:ext cx="3657607" cy="2889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DB984D-B019-4FC2-8ACE-17CAB6BD2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258" y="-1"/>
            <a:ext cx="11875742" cy="83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5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" y="0"/>
            <a:ext cx="6400798" cy="10287000"/>
            <a:chOff x="0" y="0"/>
            <a:chExt cx="7011034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011034" cy="10287000"/>
            </a:xfrm>
            <a:custGeom>
              <a:avLst/>
              <a:gdLst/>
              <a:ahLst/>
              <a:cxnLst/>
              <a:rect l="l" t="t" r="r" b="b"/>
              <a:pathLst>
                <a:path w="7011034" h="10287000">
                  <a:moveTo>
                    <a:pt x="7010622" y="10286998"/>
                  </a:moveTo>
                  <a:lnTo>
                    <a:pt x="0" y="10286998"/>
                  </a:lnTo>
                  <a:lnTo>
                    <a:pt x="0" y="0"/>
                  </a:lnTo>
                  <a:lnTo>
                    <a:pt x="7010622" y="0"/>
                  </a:lnTo>
                  <a:lnTo>
                    <a:pt x="7010622" y="10286998"/>
                  </a:lnTo>
                  <a:close/>
                </a:path>
              </a:pathLst>
            </a:custGeom>
            <a:solidFill>
              <a:srgbClr val="4F8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83872"/>
              <a:ext cx="3232362" cy="310312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916941"/>
            <a:ext cx="4470400" cy="1061188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6300" b="1" spc="114" dirty="0">
                <a:solidFill>
                  <a:srgbClr val="FFFFFF"/>
                </a:solidFill>
                <a:latin typeface="+mj-lt"/>
              </a:rPr>
              <a:t>Topics</a:t>
            </a:r>
            <a:endParaRPr sz="63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F9A94-A2A4-4FE4-83E9-364FC82F328A}"/>
              </a:ext>
            </a:extLst>
          </p:cNvPr>
          <p:cNvSpPr txBox="1"/>
          <p:nvPr/>
        </p:nvSpPr>
        <p:spPr>
          <a:xfrm>
            <a:off x="7684945" y="1447535"/>
            <a:ext cx="1034103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ea typeface="+mn-lt"/>
                <a:cs typeface="+mn-lt"/>
              </a:rPr>
              <a:t>Airborne Contaminants/COVID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a typeface="+mn-lt"/>
                <a:cs typeface="+mn-lt"/>
              </a:rPr>
              <a:t>Respiratory Protection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a typeface="+mn-lt"/>
                <a:cs typeface="+mn-lt"/>
              </a:rPr>
              <a:t>Hazard Communication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a typeface="+mn-lt"/>
                <a:cs typeface="+mn-lt"/>
              </a:rPr>
              <a:t>Hazardous Materials Business Plan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E0C17A-8C6D-429D-260B-56E587A46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371" y="8003552"/>
            <a:ext cx="3657607" cy="2889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3FBBDD-D023-301B-BBB0-915AA5885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669" y="4731356"/>
            <a:ext cx="10574022" cy="354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" y="0"/>
            <a:ext cx="6400798" cy="10287000"/>
            <a:chOff x="0" y="0"/>
            <a:chExt cx="7011034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011034" cy="10287000"/>
            </a:xfrm>
            <a:custGeom>
              <a:avLst/>
              <a:gdLst/>
              <a:ahLst/>
              <a:cxnLst/>
              <a:rect l="l" t="t" r="r" b="b"/>
              <a:pathLst>
                <a:path w="7011034" h="10287000">
                  <a:moveTo>
                    <a:pt x="7010622" y="10286998"/>
                  </a:moveTo>
                  <a:lnTo>
                    <a:pt x="0" y="10286998"/>
                  </a:lnTo>
                  <a:lnTo>
                    <a:pt x="0" y="0"/>
                  </a:lnTo>
                  <a:lnTo>
                    <a:pt x="7010622" y="0"/>
                  </a:lnTo>
                  <a:lnTo>
                    <a:pt x="7010622" y="10286998"/>
                  </a:lnTo>
                  <a:close/>
                </a:path>
              </a:pathLst>
            </a:custGeom>
            <a:solidFill>
              <a:srgbClr val="4F8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83872"/>
              <a:ext cx="3232362" cy="310312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1405" y="916941"/>
            <a:ext cx="5254661" cy="2030684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6300" b="1" spc="114" dirty="0">
                <a:solidFill>
                  <a:srgbClr val="FFFFFF"/>
                </a:solidFill>
                <a:latin typeface="+mj-lt"/>
              </a:rPr>
              <a:t>Airborne Contaminants</a:t>
            </a:r>
            <a:endParaRPr sz="63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0AE0E-FA3C-BCEF-BF99-4B00E291CE14}"/>
              </a:ext>
            </a:extLst>
          </p:cNvPr>
          <p:cNvSpPr txBox="1"/>
          <p:nvPr/>
        </p:nvSpPr>
        <p:spPr>
          <a:xfrm>
            <a:off x="6773780" y="1573106"/>
            <a:ext cx="111452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COVID-19 Prevention/Aerosol Transmissible Disease </a:t>
            </a:r>
            <a:endParaRPr lang="en-US" sz="2400" dirty="0"/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CCR -</a:t>
            </a:r>
            <a:r>
              <a:rPr lang="en-US" sz="2400" dirty="0"/>
              <a:t> Title 8 Sections 3205 &amp; 5199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Non-Emergency Regulations Approved by OAL Feb. 2023 – in effect until 2/2025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Follows recommendations of CDPH (</a:t>
            </a:r>
            <a:r>
              <a:rPr lang="en-US" sz="2400" dirty="0">
                <a:hlinkClick r:id="rId4"/>
              </a:rPr>
              <a:t>CDPH 09/20/22 Memo</a:t>
            </a:r>
            <a:r>
              <a:rPr lang="en-US" sz="2400" dirty="0"/>
              <a:t>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Must be included in your IIPP as a workplace hazard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Review and understand updated </a:t>
            </a:r>
            <a:r>
              <a:rPr lang="en-US" sz="2400" i="1" dirty="0"/>
              <a:t>Close Contact</a:t>
            </a:r>
            <a:r>
              <a:rPr lang="en-US" sz="2400" dirty="0"/>
              <a:t> definition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Airborne Contaminants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CCR -</a:t>
            </a:r>
            <a:r>
              <a:rPr lang="en-US" sz="2400" dirty="0"/>
              <a:t> Title 8 Section 5155 Airborne Contaminants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No Advisory Committees calendared currently for updates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Several metal welding/heating byproducts (Mg, Zn, etc.) are being informally discussed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Know your processes and by products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Develop JHA/JSA documentation/Train/implement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1A8E05-882F-83DD-75E9-09C4F2967065}"/>
              </a:ext>
            </a:extLst>
          </p:cNvPr>
          <p:cNvSpPr txBox="1"/>
          <p:nvPr/>
        </p:nvSpPr>
        <p:spPr>
          <a:xfrm>
            <a:off x="7770396" y="562998"/>
            <a:ext cx="9152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Airborne Contaminants | ATD | COVID-19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412F6-84DF-145F-DD2F-9150C61198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80" y="7507639"/>
            <a:ext cx="3657607" cy="2889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7E5E9-4CFB-0911-6EC1-F447DB07B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533" y="7334284"/>
            <a:ext cx="8394503" cy="28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8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11189B45-81D2-161F-7897-79077962B250}"/>
              </a:ext>
            </a:extLst>
          </p:cNvPr>
          <p:cNvSpPr txBox="1">
            <a:spLocks/>
          </p:cNvSpPr>
          <p:nvPr/>
        </p:nvSpPr>
        <p:spPr>
          <a:xfrm>
            <a:off x="766118" y="916941"/>
            <a:ext cx="5444267" cy="175368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715"/>
              </a:spcBef>
            </a:pPr>
            <a:r>
              <a:rPr lang="en-US" sz="5400" b="1" kern="0" spc="114" dirty="0">
                <a:solidFill>
                  <a:srgbClr val="FFFFFF"/>
                </a:solidFill>
                <a:latin typeface="+mj-lt"/>
              </a:rPr>
              <a:t>Respiratory Protection</a:t>
            </a: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FBAFAE94-5168-EDC1-5736-2ABBFC711C9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7183872"/>
            <a:ext cx="3208419" cy="3103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E5A7FB-DD5E-BABC-5A16-F83528E72760}"/>
              </a:ext>
            </a:extLst>
          </p:cNvPr>
          <p:cNvSpPr txBox="1"/>
          <p:nvPr/>
        </p:nvSpPr>
        <p:spPr>
          <a:xfrm>
            <a:off x="6609346" y="614682"/>
            <a:ext cx="11165305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CCR - Title 8 Section 5144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Know your processes and by products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Develop JHA/JSA documentation/Train/implement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Update your lists of affected Job Classes/personnel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Audit your Respiratory Protection program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Is it effective?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Are applicable job functions included?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Have there been changes to your hazards?</a:t>
            </a:r>
            <a:br>
              <a:rPr lang="en-US" sz="2800" dirty="0"/>
            </a:b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Fit Testing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Voluntary versus Mandatory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Up to date?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Records complete?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Device Inventories adequate?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8BFD63-0BC5-343C-4EA6-4BAD804DC7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1" y="7521414"/>
            <a:ext cx="3657607" cy="2889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5B9ADE-D876-FFE3-013B-C1E3C405D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541" y="7050487"/>
            <a:ext cx="8522744" cy="281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7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11189B45-81D2-161F-7897-79077962B250}"/>
              </a:ext>
            </a:extLst>
          </p:cNvPr>
          <p:cNvSpPr txBox="1">
            <a:spLocks/>
          </p:cNvSpPr>
          <p:nvPr/>
        </p:nvSpPr>
        <p:spPr>
          <a:xfrm>
            <a:off x="766119" y="916941"/>
            <a:ext cx="5229947" cy="1569019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715"/>
              </a:spcBef>
            </a:pPr>
            <a:r>
              <a:rPr lang="en-US" sz="4800" b="1" kern="0" spc="114" dirty="0">
                <a:solidFill>
                  <a:srgbClr val="FFFFFF"/>
                </a:solidFill>
                <a:latin typeface="+mj-lt"/>
              </a:rPr>
              <a:t>Hazard Communication</a:t>
            </a:r>
            <a:endParaRPr lang="en-US" sz="4800" b="1" kern="0" dirty="0">
              <a:latin typeface="+mj-lt"/>
            </a:endParaRP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C24E9A1E-16EC-9BC5-4BA7-BA84A3CE13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7183872"/>
            <a:ext cx="3208419" cy="31031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5B8712-A74B-B846-C8B5-D046BCF9AF82}"/>
              </a:ext>
            </a:extLst>
          </p:cNvPr>
          <p:cNvSpPr txBox="1"/>
          <p:nvPr/>
        </p:nvSpPr>
        <p:spPr>
          <a:xfrm>
            <a:off x="6690973" y="379569"/>
            <a:ext cx="1120192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CCR - Title 8 Section 3203 – General Hazards</a:t>
            </a:r>
          </a:p>
          <a:p>
            <a:pPr marL="9144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Key section of your IIPP</a:t>
            </a:r>
          </a:p>
          <a:p>
            <a:pPr marL="9144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Records of regular site reviews/audits/inspections</a:t>
            </a:r>
          </a:p>
          <a:p>
            <a:pPr marL="9144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Records of how these finding are communicated</a:t>
            </a:r>
          </a:p>
          <a:p>
            <a:pPr marL="9144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Training!!</a:t>
            </a:r>
          </a:p>
          <a:p>
            <a:pPr marL="914400" lvl="1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CCR - Title 8 Section 5194 – Chemical Hazards</a:t>
            </a:r>
          </a:p>
          <a:p>
            <a:pPr marL="9144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Are you still using MSDS?</a:t>
            </a:r>
          </a:p>
          <a:p>
            <a:pPr marL="9144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Have you incorporated the GHS?</a:t>
            </a:r>
          </a:p>
          <a:p>
            <a:pPr marL="9144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When did you last Audit your records?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EF61C-CA5B-EB2E-0A69-CCFF94843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1" y="7848673"/>
            <a:ext cx="3657607" cy="2889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F5BDF0-B552-3DEA-61FE-58D5B82C9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753" y="6011880"/>
            <a:ext cx="6655551" cy="417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7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400798" cy="10287000"/>
            <a:chOff x="0" y="0"/>
            <a:chExt cx="7011034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011034" cy="10287000"/>
            </a:xfrm>
            <a:custGeom>
              <a:avLst/>
              <a:gdLst/>
              <a:ahLst/>
              <a:cxnLst/>
              <a:rect l="l" t="t" r="r" b="b"/>
              <a:pathLst>
                <a:path w="7011034" h="10287000">
                  <a:moveTo>
                    <a:pt x="7010622" y="10286998"/>
                  </a:moveTo>
                  <a:lnTo>
                    <a:pt x="0" y="10286998"/>
                  </a:lnTo>
                  <a:lnTo>
                    <a:pt x="0" y="0"/>
                  </a:lnTo>
                  <a:lnTo>
                    <a:pt x="7010622" y="0"/>
                  </a:lnTo>
                  <a:lnTo>
                    <a:pt x="7010622" y="10286998"/>
                  </a:lnTo>
                  <a:close/>
                </a:path>
              </a:pathLst>
            </a:custGeom>
            <a:solidFill>
              <a:srgbClr val="4F8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83872"/>
              <a:ext cx="3232362" cy="310312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93558" y="916941"/>
            <a:ext cx="5534526" cy="1938351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4000" b="1" spc="114" dirty="0">
                <a:solidFill>
                  <a:srgbClr val="FFFFFF"/>
                </a:solidFill>
                <a:latin typeface="+mj-lt"/>
              </a:rPr>
              <a:t>Hazardous Materials Business Plan Overview (Cal-CUPA)</a:t>
            </a:r>
            <a:endParaRPr sz="40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75671-8C5D-89BD-EE1D-4DD3E1149CA6}"/>
              </a:ext>
            </a:extLst>
          </p:cNvPr>
          <p:cNvSpPr txBox="1"/>
          <p:nvPr/>
        </p:nvSpPr>
        <p:spPr>
          <a:xfrm>
            <a:off x="7495674" y="1621667"/>
            <a:ext cx="101987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do you need to know.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Is my business subject to HMBP requirements? 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How to Comply with Federal, State, and Local Reporting Requirements?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HMBP Updates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1EB22B-B525-87B2-9F3A-665817BFFCAC}"/>
              </a:ext>
            </a:extLst>
          </p:cNvPr>
          <p:cNvSpPr txBox="1"/>
          <p:nvPr/>
        </p:nvSpPr>
        <p:spPr>
          <a:xfrm>
            <a:off x="7004384" y="8983906"/>
            <a:ext cx="11181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2000" dirty="0"/>
              <a:t>Note: </a:t>
            </a:r>
            <a:r>
              <a:rPr lang="en-US" sz="2000" dirty="0">
                <a:hlinkClick r:id="rId4"/>
              </a:rPr>
              <a:t>CAL EPA – Unified Programs Publications, Guidance and Forms for Reporting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B2A1B-FC58-4CB1-28AA-6D0B89DB56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634" y="6962274"/>
            <a:ext cx="3657607" cy="2889587"/>
          </a:xfrm>
          <a:prstGeom prst="rect">
            <a:avLst/>
          </a:prstGeom>
        </p:spPr>
      </p:pic>
      <p:pic>
        <p:nvPicPr>
          <p:cNvPr id="1026" name="Picture 2" descr="CERS | California Environmental Reporting System">
            <a:extLst>
              <a:ext uri="{FF2B5EF4-FFF2-40B4-BE49-F238E27FC236}">
                <a16:creationId xmlns:a16="http://schemas.microsoft.com/office/drawing/2014/main" id="{87F5126C-6D88-D358-5EB8-5C2645C86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74" y="5250489"/>
            <a:ext cx="9078494" cy="193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40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400798" cy="10287000"/>
            <a:chOff x="0" y="0"/>
            <a:chExt cx="7011034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011034" cy="10287000"/>
            </a:xfrm>
            <a:custGeom>
              <a:avLst/>
              <a:gdLst/>
              <a:ahLst/>
              <a:cxnLst/>
              <a:rect l="l" t="t" r="r" b="b"/>
              <a:pathLst>
                <a:path w="7011034" h="10287000">
                  <a:moveTo>
                    <a:pt x="7010622" y="10286998"/>
                  </a:moveTo>
                  <a:lnTo>
                    <a:pt x="0" y="10286998"/>
                  </a:lnTo>
                  <a:lnTo>
                    <a:pt x="0" y="0"/>
                  </a:lnTo>
                  <a:lnTo>
                    <a:pt x="7010622" y="0"/>
                  </a:lnTo>
                  <a:lnTo>
                    <a:pt x="7010622" y="10286998"/>
                  </a:lnTo>
                  <a:close/>
                </a:path>
              </a:pathLst>
            </a:custGeom>
            <a:solidFill>
              <a:srgbClr val="4F8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83872"/>
              <a:ext cx="3232362" cy="310312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7265" y="916941"/>
            <a:ext cx="5471895" cy="1938351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4000" b="1" spc="114" dirty="0">
                <a:solidFill>
                  <a:srgbClr val="FFFFFF"/>
                </a:solidFill>
                <a:latin typeface="+mj-lt"/>
              </a:rPr>
              <a:t>Hazardous Materials Business Plan Overview (Cal-CUPA)</a:t>
            </a:r>
            <a:endParaRPr sz="40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11670-1703-AC21-5F26-9E6A2C9F95F3}"/>
              </a:ext>
            </a:extLst>
          </p:cNvPr>
          <p:cNvSpPr txBox="1"/>
          <p:nvPr/>
        </p:nvSpPr>
        <p:spPr>
          <a:xfrm>
            <a:off x="8108767" y="935324"/>
            <a:ext cx="805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Is my business subject to HMBP requirements?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7A0858-D7B0-59DF-4437-6CA3DF4514A0}"/>
              </a:ext>
            </a:extLst>
          </p:cNvPr>
          <p:cNvSpPr/>
          <p:nvPr/>
        </p:nvSpPr>
        <p:spPr>
          <a:xfrm>
            <a:off x="6996323" y="3039958"/>
            <a:ext cx="10275697" cy="36557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Do you have Hazardous Materials, Hazardous Waste, Medical Waste, or Universal Waste in quantities </a:t>
            </a:r>
            <a:r>
              <a:rPr lang="en-US" sz="3200" b="1" dirty="0">
                <a:solidFill>
                  <a:schemeClr val="tx1"/>
                </a:solidFill>
              </a:rPr>
              <a:t>≥ 55 gallons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b="1" dirty="0">
                <a:solidFill>
                  <a:schemeClr val="tx1"/>
                </a:solidFill>
              </a:rPr>
              <a:t>500 pounds</a:t>
            </a:r>
            <a:r>
              <a:rPr lang="en-US" sz="3200" dirty="0">
                <a:solidFill>
                  <a:schemeClr val="tx1"/>
                </a:solidFill>
              </a:rPr>
              <a:t>, or </a:t>
            </a:r>
            <a:r>
              <a:rPr lang="en-US" sz="3200" b="1" dirty="0">
                <a:solidFill>
                  <a:schemeClr val="tx1"/>
                </a:solidFill>
              </a:rPr>
              <a:t>200 cubic feet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and/or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Do you have any quantity of a highly toxic compressed gas?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B43CA-286F-3250-CB0B-D146A6D9AE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371" y="7587916"/>
            <a:ext cx="3657607" cy="2889587"/>
          </a:xfrm>
          <a:prstGeom prst="rect">
            <a:avLst/>
          </a:prstGeom>
        </p:spPr>
      </p:pic>
      <p:pic>
        <p:nvPicPr>
          <p:cNvPr id="2050" name="Picture 2" descr="Hazard symbol - Wikipedia">
            <a:extLst>
              <a:ext uri="{FF2B5EF4-FFF2-40B4-BE49-F238E27FC236}">
                <a16:creationId xmlns:a16="http://schemas.microsoft.com/office/drawing/2014/main" id="{84309620-2B88-EDDA-169D-5CEF09ACD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795473"/>
            <a:ext cx="3331325" cy="33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8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400798" cy="10287000"/>
            <a:chOff x="0" y="0"/>
            <a:chExt cx="7011034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011034" cy="10287000"/>
            </a:xfrm>
            <a:custGeom>
              <a:avLst/>
              <a:gdLst/>
              <a:ahLst/>
              <a:cxnLst/>
              <a:rect l="l" t="t" r="r" b="b"/>
              <a:pathLst>
                <a:path w="7011034" h="10287000">
                  <a:moveTo>
                    <a:pt x="7010622" y="10286998"/>
                  </a:moveTo>
                  <a:lnTo>
                    <a:pt x="0" y="10286998"/>
                  </a:lnTo>
                  <a:lnTo>
                    <a:pt x="0" y="0"/>
                  </a:lnTo>
                  <a:lnTo>
                    <a:pt x="7010622" y="0"/>
                  </a:lnTo>
                  <a:lnTo>
                    <a:pt x="7010622" y="10286998"/>
                  </a:lnTo>
                  <a:close/>
                </a:path>
              </a:pathLst>
            </a:custGeom>
            <a:solidFill>
              <a:srgbClr val="4F8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83872"/>
              <a:ext cx="3787781" cy="310312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90831" y="772562"/>
            <a:ext cx="5352099" cy="1876796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3600" b="1" spc="114" dirty="0">
                <a:solidFill>
                  <a:srgbClr val="FFFFFF"/>
                </a:solidFill>
                <a:latin typeface="+mj-lt"/>
              </a:rPr>
              <a:t>Hazardous Materials Business </a:t>
            </a:r>
            <a:r>
              <a:rPr lang="en-US" sz="4400" b="1" spc="114" dirty="0">
                <a:solidFill>
                  <a:srgbClr val="FFFFFF"/>
                </a:solidFill>
                <a:latin typeface="+mj-lt"/>
              </a:rPr>
              <a:t>Plan</a:t>
            </a:r>
            <a:r>
              <a:rPr lang="en-US" sz="3600" b="1" spc="114" dirty="0">
                <a:solidFill>
                  <a:srgbClr val="FFFFFF"/>
                </a:solidFill>
                <a:latin typeface="+mj-lt"/>
              </a:rPr>
              <a:t> Overview (Cal-CUPA)</a:t>
            </a:r>
            <a:endParaRPr sz="3600" b="1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E91AE1-3849-8FB5-AC15-F698AB21EB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844" y="7786765"/>
            <a:ext cx="3657607" cy="2889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C34394-3C72-1AA3-F664-6423BBAAC5D6}"/>
              </a:ext>
            </a:extLst>
          </p:cNvPr>
          <p:cNvSpPr txBox="1"/>
          <p:nvPr/>
        </p:nvSpPr>
        <p:spPr>
          <a:xfrm>
            <a:off x="6753724" y="643604"/>
            <a:ext cx="11181350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How to Comply with Federal, State, and Local Reporting Requirements?</a:t>
            </a:r>
          </a:p>
          <a:p>
            <a:endParaRPr lang="en-US" sz="2800" b="1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The Emergency Planning and Community Right-to-Know Act (EPCRA)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Enacted by Congress to help local communities protect public health, safety, &amp; the environment from chemical hazards.</a:t>
            </a:r>
          </a:p>
          <a:p>
            <a:pPr marL="800100" lvl="2"/>
            <a:endParaRPr lang="en-US" sz="2800" dirty="0">
              <a:ea typeface="+mn-lt"/>
              <a:cs typeface="+mn-lt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Federal Reporting Requirements - EPCRA Tier II The Emergency Planning Community Right to Know Act (EPCRA) requires industry to disclose chemical storage, chemical use, and chemical releases.</a:t>
            </a:r>
          </a:p>
          <a:p>
            <a:pPr marL="342900" lvl="1"/>
            <a:endParaRPr lang="en-US" sz="28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Due </a:t>
            </a: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March 1</a:t>
            </a:r>
            <a:r>
              <a:rPr lang="en-US" sz="2800" baseline="30000" dirty="0">
                <a:solidFill>
                  <a:srgbClr val="FF0000"/>
                </a:solidFill>
                <a:ea typeface="+mn-lt"/>
                <a:cs typeface="+mn-lt"/>
              </a:rPr>
              <a:t>st</a:t>
            </a:r>
            <a:endParaRPr lang="en-US" sz="2800" dirty="0">
              <a:solidFill>
                <a:srgbClr val="FF0000"/>
              </a:solidFill>
              <a:ea typeface="+mn-lt"/>
              <a:cs typeface="+mn-lt"/>
            </a:endParaRP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Owners and operators are required to prepare and have available the required documentation completed and submitted annually on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When properly completed and implemented, the Hazardous Materials Business Plan (HMBP) meets EPCRA Tier II Reporting requirements. </a:t>
            </a:r>
          </a:p>
          <a:p>
            <a:pPr marL="342900"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195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" y="0"/>
            <a:ext cx="6400798" cy="10287000"/>
            <a:chOff x="0" y="0"/>
            <a:chExt cx="7011034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011034" cy="10287000"/>
            </a:xfrm>
            <a:custGeom>
              <a:avLst/>
              <a:gdLst/>
              <a:ahLst/>
              <a:cxnLst/>
              <a:rect l="l" t="t" r="r" b="b"/>
              <a:pathLst>
                <a:path w="7011034" h="10287000">
                  <a:moveTo>
                    <a:pt x="7010622" y="10286998"/>
                  </a:moveTo>
                  <a:lnTo>
                    <a:pt x="0" y="10286998"/>
                  </a:lnTo>
                  <a:lnTo>
                    <a:pt x="0" y="0"/>
                  </a:lnTo>
                  <a:lnTo>
                    <a:pt x="7010622" y="0"/>
                  </a:lnTo>
                  <a:lnTo>
                    <a:pt x="7010622" y="10286998"/>
                  </a:lnTo>
                  <a:close/>
                </a:path>
              </a:pathLst>
            </a:custGeom>
            <a:solidFill>
              <a:srgbClr val="4F8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83872"/>
              <a:ext cx="3733147" cy="310312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66119" y="916941"/>
            <a:ext cx="5506343" cy="1938351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4000" b="1" spc="114" dirty="0">
                <a:solidFill>
                  <a:srgbClr val="FFFFFF"/>
                </a:solidFill>
                <a:latin typeface="+mj-lt"/>
              </a:rPr>
              <a:t>Hazardous Materials Business Plan Overview (Cal-CUPA)</a:t>
            </a:r>
            <a:endParaRPr sz="4000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DEF0B-C92D-1415-AE1D-50B5593AB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371" y="7587916"/>
            <a:ext cx="3657607" cy="2889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68FB32-0C1E-8555-CCFD-A8F5D8278B2B}"/>
              </a:ext>
            </a:extLst>
          </p:cNvPr>
          <p:cNvSpPr txBox="1"/>
          <p:nvPr/>
        </p:nvSpPr>
        <p:spPr>
          <a:xfrm>
            <a:off x="6625385" y="916941"/>
            <a:ext cx="11507447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The HMBP includes four (4) elements covered in detail: </a:t>
            </a:r>
          </a:p>
          <a:p>
            <a:endParaRPr lang="en-US" sz="2800" dirty="0"/>
          </a:p>
          <a:p>
            <a:r>
              <a:rPr lang="en-US" sz="2800" dirty="0"/>
              <a:t>Business Activities and Owner/Operator Identification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Information provides notification to the local CUPA that apply to the facility and detailed information about the business. </a:t>
            </a:r>
          </a:p>
          <a:p>
            <a:pPr lvl="2"/>
            <a:endParaRPr lang="en-US" sz="2400" dirty="0"/>
          </a:p>
          <a:p>
            <a:r>
              <a:rPr lang="en-US" sz="2800" dirty="0"/>
              <a:t>Hazardous Material Inventory &amp; Site Map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The chemical inventory - A list of the hazardous materials subject to reporting that are stored/handled at the facility.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2800" dirty="0"/>
              <a:t>Emergency Response Plan and Employee Training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The Hazardous Materials Business Plan (HMBP) contain Emergency Response Plans and procedures </a:t>
            </a:r>
          </a:p>
          <a:p>
            <a:pPr lvl="2"/>
            <a:endParaRPr lang="en-US" sz="2400" dirty="0"/>
          </a:p>
          <a:p>
            <a:r>
              <a:rPr lang="en-US" sz="2800" dirty="0"/>
              <a:t>Contingency Plan for Hazardous Waste Generators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Designed to minimize hazards to humans and the environment from a sudden release of a hazardous waste, fires, or explosions. 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8097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9398bb-73fc-4bb0-bfda-3766a48426c7" xsi:nil="true"/>
    <lcf76f155ced4ddcb4097134ff3c332f xmlns="5cd85237-87db-4c67-aa9f-bb67fcecaf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63BBE24E497488CD8AF96722476C7" ma:contentTypeVersion="16" ma:contentTypeDescription="Create a new document." ma:contentTypeScope="" ma:versionID="57b847a56f0e90afd54e79aabe25ae6e">
  <xsd:schema xmlns:xsd="http://www.w3.org/2001/XMLSchema" xmlns:xs="http://www.w3.org/2001/XMLSchema" xmlns:p="http://schemas.microsoft.com/office/2006/metadata/properties" xmlns:ns2="5cd85237-87db-4c67-aa9f-bb67fcecaf4f" xmlns:ns3="139398bb-73fc-4bb0-bfda-3766a48426c7" targetNamespace="http://schemas.microsoft.com/office/2006/metadata/properties" ma:root="true" ma:fieldsID="5e58b31df97cd00e65770e8bc04b54fb" ns2:_="" ns3:_="">
    <xsd:import namespace="5cd85237-87db-4c67-aa9f-bb67fcecaf4f"/>
    <xsd:import namespace="139398bb-73fc-4bb0-bfda-3766a48426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85237-87db-4c67-aa9f-bb67fcecaf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e08aca-c19d-4ee8-8e2a-1accb365b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398bb-73fc-4bb0-bfda-3766a48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39da05-7e63-4fac-b1e5-a004b8ec7207}" ma:internalName="TaxCatchAll" ma:showField="CatchAllData" ma:web="139398bb-73fc-4bb0-bfda-3766a4842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87693C-5D4B-41A5-862C-A31515D15280}">
  <ds:schemaRefs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139398bb-73fc-4bb0-bfda-3766a48426c7"/>
    <ds:schemaRef ds:uri="5cd85237-87db-4c67-aa9f-bb67fcecaf4f"/>
  </ds:schemaRefs>
</ds:datastoreItem>
</file>

<file path=customXml/itemProps2.xml><?xml version="1.0" encoding="utf-8"?>
<ds:datastoreItem xmlns:ds="http://schemas.openxmlformats.org/officeDocument/2006/customXml" ds:itemID="{0AFC2899-14FC-48FC-8648-DC565D59E6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9D24F6-76B9-4BC6-A427-25EA6AB43A15}">
  <ds:schemaRefs>
    <ds:schemaRef ds:uri="139398bb-73fc-4bb0-bfda-3766a48426c7"/>
    <ds:schemaRef ds:uri="5cd85237-87db-4c67-aa9f-bb67fcecaf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1273</Words>
  <Application>Microsoft Office PowerPoint</Application>
  <PresentationFormat>Custom</PresentationFormat>
  <Paragraphs>170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Muli</vt:lpstr>
      <vt:lpstr>Verdana</vt:lpstr>
      <vt:lpstr>Office Theme</vt:lpstr>
      <vt:lpstr>PowerPoint Presentation</vt:lpstr>
      <vt:lpstr>Topics</vt:lpstr>
      <vt:lpstr>Airborne Contaminants</vt:lpstr>
      <vt:lpstr>PowerPoint Presentation</vt:lpstr>
      <vt:lpstr>PowerPoint Presentation</vt:lpstr>
      <vt:lpstr>Hazardous Materials Business Plan Overview (Cal-CUPA)</vt:lpstr>
      <vt:lpstr>Hazardous Materials Business Plan Overview (Cal-CUPA)</vt:lpstr>
      <vt:lpstr>Hazardous Materials Business Plan Overview (Cal-CUPA)</vt:lpstr>
      <vt:lpstr>Hazardous Materials Business Plan Overview (Cal-CUPA)</vt:lpstr>
      <vt:lpstr>PowerPoint Presentation</vt:lpstr>
      <vt:lpstr>Hazardous Materials Business Plan Updates (Cal-CUPA)</vt:lpstr>
      <vt:lpstr>Hazardous Materials Business Plan Overview (Cal-CUPA)</vt:lpstr>
      <vt:lpstr>Questions?</vt:lpstr>
      <vt:lpstr>A-Techs Services – One Stop 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Control In schools</dc:title>
  <dc:creator>Alex Young</dc:creator>
  <cp:keywords>DAErhgHOi-M,BAEbFy3YHMU</cp:keywords>
  <cp:lastModifiedBy>Alex Young</cp:lastModifiedBy>
  <cp:revision>19</cp:revision>
  <dcterms:created xsi:type="dcterms:W3CDTF">2021-10-04T16:41:37Z</dcterms:created>
  <dcterms:modified xsi:type="dcterms:W3CDTF">2023-02-28T17:53:22Z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2021-10-04T00:00:00Z</vt:filetime>
  </property>
  <property fmtid="{D5CDD505-2E9C-101B-9397-08002B2CF9AE}" pid="3" name="Creator">
    <vt:lpwstr>Canva</vt:lpwstr>
  </property>
  <property fmtid="{D5CDD505-2E9C-101B-9397-08002B2CF9AE}" pid="4" name="LastSaved">
    <vt:filetime>2021-10-04T00:00:00Z</vt:filetime>
  </property>
  <property fmtid="{D5CDD505-2E9C-101B-9397-08002B2CF9AE}" pid="5" name="ContentTypeId">
    <vt:lpwstr>0x010100C6D48D71307E5849B7369F9B8EBD1B3E</vt:lpwstr>
  </property>
</Properties>
</file>